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6858000" cx="12187225"/>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aeyoung Lim"/>
  <p:cmAuthor clrIdx="1" id="1" initials="" lastIdx="7" name="Junwoo Hwang"/>
  <p:cmAuthor clrIdx="2" id="2" initials="" lastIdx="5" name="Thomas Stastny"/>
  <p:cmAuthor clrIdx="3" id="3" initials="" lastIdx="1" name="Florian Acherman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DA167F-F3F5-411F-85BB-820E4AB75AF4}">
  <a:tblStyle styleId="{97DA167F-F3F5-411F-85BB-820E4AB75A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1" orient="horz"/>
        <p:guide pos="1275" orient="horz"/>
        <p:guide pos="3929" orient="horz"/>
        <p:guide pos="2160" orient="horz"/>
        <p:guide pos="3045" orient="horz"/>
        <p:guide pos="4269" orient="horz"/>
        <p:guide pos="3997" orient="horz"/>
        <p:guide pos="91"/>
        <p:guide pos="7585"/>
        <p:guide pos="3839"/>
        <p:guide pos="204"/>
        <p:guide pos="7472"/>
        <p:guide pos="48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12T09:38:00.650">
    <p:pos x="204" y="391"/>
    <p:text>Add a slide before this explicitly stating what the problem you are trying to solve (Problem statement) and Goal</p:text>
  </p:cm>
  <p:cm authorId="1" idx="1" dt="2023-03-12T09:38:00.650">
    <p:pos x="204" y="391"/>
    <p:text>I added back the slide for the goal, and the problem statement can be done I think with explaining the limitation of conventional fixed wing path following guidance</p:text>
  </p:cm>
  <p:cm authorId="0" idx="2" dt="2023-03-11T21:04:02.400">
    <p:pos x="1000" y="777"/>
    <p:text>Before you go into definitions, you need to first explain what approach you are taking. First talk about why defining a vector field(or velocity field in your case) can help solve the problem you are trying to solve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3-13T07:55:24.936">
    <p:pos x="5061" y="3450"/>
    <p:text>note here that this split is definitely important for allowing the special case of vpath = zero. but all other cases could potentially be handled with the bearing vector * speed command, where you just accelerate or decelerate the speed command along that bearing vector to achieve the corresponding final speed. this is actually what npfg does with the airspeed reference logic.
maybe something else to clarify -- i assume you are still using the bearing angle function per some distance just as a quadratic function for switching between approach and path? even though the speeds are slightly different? this would be something to say later in the presentation that you can look in future work to say.. ok since we aren't literally using this for our bearing command anymore.. we can replace it with something more physical .. eg like jerk or accel limited motion</p:text>
  </p:cm>
  <p:cm authorId="1" idx="2" dt="2023-03-13T00:59:08.651">
    <p:pos x="5061" y="3450"/>
    <p:text>Yup I realized that as well: (that Hybrid approach is changing the bearing vs track error).
So I guess what you mentioned is manually ramping down V_nom as approaching the path, to simulate slow speed on path case (while preserving bearing vs track error relationship constant).
And yes, I am using same quadratic function.
Regarding jerk / accel limit (if we do that for MC), I think it would be using a totally different logic from unicyclic, and thus won't be unified guidance.
And that's kind of the reason why maximum acceleration formulation isn't presented, as it doesn't cover FW case as well.
Since, if we do for MC jerk limited, and for FW unicyclic, that isn't a unified guidance right?</p:text>
  </p:cm>
  <p:cm authorId="2" idx="2" dt="2023-03-13T05:00:36.128">
    <p:pos x="5061" y="3450"/>
    <p:text>&gt; So I guess what you mentioned is manually ramping down V_nom as approaching the path
Not manually - automatically based on speed reference law. This is already happening in NPFG.
&gt; Since, if we do for MC jerk limited, and for FW unicyclic, that isn't a unified guidance right?
The unicyclic approach can still be represented with accel/jerk limits. The jerk/accel only changes the velocity profile. coupling vs decoupling the body axis accelerations/velocities would still need to be considered, but shouldnt be a blocker.</p:text>
  </p:cm>
  <p:cm authorId="1" idx="3" dt="2023-03-13T07:55:24.936">
    <p:pos x="5061" y="3450"/>
    <p:text>Oh interesting! I haven't thought that accel/jerk limit can be used for unicyclic formulation as well
What we discussed however was that probably for FW, we would set the acceleration limit to the most conservative value (i.e. almost 0, in longitudinal axis) if using accel limited velocity profile for considering cases where heading isn't aligned with path direction, but as you said I guess it can still be formulated!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3-03-13T07:57:52.221">
    <p:pos x="3418" y="2778"/>
    <p:text>how did you get the unicyclic approach to go to zero velocity?</p:text>
  </p:cm>
  <p:cm authorId="1" idx="4" dt="2023-03-12T23:41:50.011">
    <p:pos x="3418" y="2778"/>
    <p:text>The green is hybrid &amp; red is unicyclic, and with hybrid it is expected to achieve zero velocity, was the color scheme not clear perhaps?</p:text>
  </p:cm>
  <p:cm authorId="2" idx="4" dt="2023-03-13T00:36:37.004">
    <p:pos x="3418" y="2778"/>
    <p:text>I understand that. My question was that the red one also went to zero, which I do not believe is completely possible with pure unicyclic approach. Was just curious how you made this happen in this sim, did you just choose a value very close to zero? But not actually zero?</p:text>
  </p:cm>
  <p:cm authorId="1" idx="5" dt="2023-03-13T00:49:12.567">
    <p:pos x="3418" y="2778"/>
    <p:text>Oh do you mean how the unicyclic slows down in the beginning? (It doesn't reach 0 speed until the end, however).
That's because I set initial speed to 7.5m/s for simulation. But I think it does seem confusing, as they both decelerate (and unicyclic isn't supposed to do that). I can change the initial condition and add new GIF!</p:text>
  </p:cm>
  <p:cm authorId="1" idx="6" dt="2023-03-13T00:52:54.006">
    <p:pos x="3418" y="2778"/>
    <p:text>Oh no when I checked the code again, the velocity is getting set directly as the Vector Field velocity, so it is not actually decelerating,
Could you clarify where the unicyclic goes to zero velocity?</p:text>
  </p:cm>
  <p:cm authorId="2" idx="5" dt="2023-03-13T05:03:48.275">
    <p:pos x="3418" y="2778"/>
    <p:text>&gt;  as they both decelerate (and unicyclic isn't supposed to do that)
unicyclic can definitely decelerate. it's only about in what kind of motion it does so.. holonomic vs non-holonomic motion.
maybe just forget what i said so it does not cause you confusion right before the presentation. but i was only saying that the original guidance law would not have handled zero velocity gracefully, so i assumed you had either changed something, or had just set a very low path velocity that made it appear like it was converging to zero (but still had some bearing it could use to not break the guidance law)</p:text>
  </p:cm>
  <p:cm authorId="1" idx="7" dt="2023-03-13T07:57:52.221">
    <p:pos x="3418" y="2778"/>
    <p:text>Oh the 'why we can not use FW guidance on MC' slide before this is I think what you are referring to.
For that track keeping was the only driver for having it on the path &amp; path velocity itself wasn't part of the formulation!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3-03-12T16:31:20.580">
    <p:pos x="204" y="391"/>
    <p:text>What new information does this slide provide compared to the previous one? Isn't this redundant information?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5" y="1"/>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1" y="4861442"/>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721107"/>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5" y="9721107"/>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GB"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709931" y="4861442"/>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9" name="Google Shape;119;p1: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959ac2c98_0_5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959ac2c98_0_5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8" name="Google Shape;208;g21959ac2c98_0_5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959ac2c98_0_8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959ac2c98_0_8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9" name="Google Shape;219;g21959ac2c98_0_8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94f40288e_0_10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94f40288e_0_10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8" name="Google Shape;228;g2194f40288e_0_10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a24100dc7_0_33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a24100dc7_0_33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8" name="Google Shape;238;g21a24100dc7_0_33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a24100dc7_0_32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a24100dc7_0_32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0" name="Google Shape;250;g21a24100dc7_0_32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94f40288e_0_12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94f40288e_0_12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9" name="Google Shape;259;g2194f40288e_0_12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959ac2c98_0_11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959ac2c98_0_11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2" name="Google Shape;272;g21959ac2c98_0_11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a24100dc7_0_35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a24100dc7_0_35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9" name="Google Shape;289;g21a24100dc7_0_35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a24100dc7_0_26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a24100dc7_0_26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8" name="Google Shape;298;g21a24100dc7_0_26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94f40288e_0_9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94f40288e_0_9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7" name="Google Shape;307;g2194f40288e_0_9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a24100dc7_0_29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a24100dc7_0_29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9" name="Google Shape;129;g21a24100dc7_0_29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94f40288e_0_14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94f40288e_0_14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1" name="Google Shape;321;g2194f40288e_0_14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94f40288e_0_17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94f40288e_0_17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5" name="Google Shape;335;g2194f40288e_0_17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94f40288e_0_19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194f40288e_0_19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9" name="Google Shape;349;g2194f40288e_0_19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a24100dc7_0_34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1a24100dc7_0_34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8" name="Google Shape;358;g21a24100dc7_0_34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73cbf01da_0_17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73cbf01da_0_17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9" name="Google Shape;369;g2173cbf01da_0_17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73cbf01da_0_18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73cbf01da_0_18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7" name="Google Shape;377;g2173cbf01da_0_18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6f7833745_0_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16f7833745_0_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6" name="Google Shape;386;g216f7833745_0_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a24100dc7_0_25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a24100dc7_0_25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5" name="Google Shape;395;g21a24100dc7_0_25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a24100dc7_0_9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a24100dc7_0_9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3" name="Google Shape;403;g21a24100dc7_0_9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a24100dc7_0_10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a24100dc7_0_10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5" name="Google Shape;415;g21a24100dc7_0_10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6f7833745_0_10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6f7833745_0_10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8" name="Google Shape;138;g216f7833745_0_10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a24100dc7_0_5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1a24100dc7_0_5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8" name="Google Shape;428;g21a24100dc7_0_5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a24100dc7_0_7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1a24100dc7_0_7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2" name="Google Shape;442;g21a24100dc7_0_7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1a24100dc7_0_24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1a24100dc7_0_24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4" name="Google Shape;454;g21a24100dc7_0_24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a24100dc7_0_8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a24100dc7_0_8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3" name="Google Shape;463;g21a24100dc7_0_8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1a24100dc7_0_124: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1a24100dc7_0_124: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a24100dc7_0_131: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1a24100dc7_0_131: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a24100dc7_0_136: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1a24100dc7_0_136: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a24100dc7_0_142: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1a24100dc7_0_142: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1a24100dc7_0_151: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1a24100dc7_0_151: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1a24100dc7_0_161: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1a24100dc7_0_161: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a24100dc7_0_30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a24100dc7_0_30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8" name="Google Shape;148;g21a24100dc7_0_30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a24100dc7_0_169: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a24100dc7_0_169: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1a24100dc7_0_177: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1a24100dc7_0_177: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a24100dc7_0_185: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1a24100dc7_0_185: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1a24100dc7_0_193:notes"/>
          <p:cNvSpPr/>
          <p:nvPr>
            <p:ph idx="2" type="sldImg"/>
          </p:nvPr>
        </p:nvSpPr>
        <p:spPr>
          <a:xfrm>
            <a:off x="395952" y="767595"/>
            <a:ext cx="6308100" cy="38379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1a24100dc7_0_193:notes"/>
          <p:cNvSpPr txBox="1"/>
          <p:nvPr>
            <p:ph idx="1" type="body"/>
          </p:nvPr>
        </p:nvSpPr>
        <p:spPr>
          <a:xfrm>
            <a:off x="709930" y="4861435"/>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1a24100dc7_0_3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1a24100dc7_0_3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58" name="Google Shape;558;g21a24100dc7_0_3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notes"/>
          <p:cNvSpPr txBox="1"/>
          <p:nvPr>
            <p:ph idx="1" type="body"/>
          </p:nvPr>
        </p:nvSpPr>
        <p:spPr>
          <a:xfrm>
            <a:off x="709931" y="4861442"/>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66" name="Google Shape;566;p4:notes"/>
          <p:cNvSpPr/>
          <p:nvPr>
            <p:ph idx="2" type="sldImg"/>
          </p:nvPr>
        </p:nvSpPr>
        <p:spPr>
          <a:xfrm>
            <a:off x="141288" y="768350"/>
            <a:ext cx="68167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a24100dc7_0_2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1a24100dc7_0_2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79" name="Google Shape;579;g21a24100dc7_0_2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1959ac2c98_0_10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1959ac2c98_0_10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90" name="Google Shape;590;g21959ac2c98_0_10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1959ac2c98_0_1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1959ac2c98_0_1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03" name="Google Shape;603;g21959ac2c98_0_1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1959ac2c98_0_4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1959ac2c98_0_4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18" name="Google Shape;618;g21959ac2c98_0_4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6480bc75b_0_7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6480bc75b_0_7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7" name="Google Shape;157;g216480bc75b_0_7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194f40288e_0_5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194f40288e_0_5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27" name="Google Shape;627;g2194f40288e_0_5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194f40288e_0_6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194f40288e_0_6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37" name="Google Shape;637;g2194f40288e_0_6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18c5565b0a_0_8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18c5565b0a_0_8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47" name="Google Shape;647;g218c5565b0a_0_8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8c5565b0a_0_7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8c5565b0a_0_7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5" name="Google Shape;655;g218c5565b0a_0_7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18c5565b0a_0_1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8c5565b0a_0_1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65" name="Google Shape;665;g218c5565b0a_0_1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18c5565b0a_0_2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18c5565b0a_0_2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4" name="Google Shape;674;g218c5565b0a_0_2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18c5565b0a_0_3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18c5565b0a_0_3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82" name="Google Shape;682;g218c5565b0a_0_3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18c5565b0a_0_4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18c5565b0a_0_4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91" name="Google Shape;691;g218c5565b0a_0_4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8c5565b0a_0_4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8c5565b0a_0_4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99" name="Google Shape;699;g218c5565b0a_0_4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18c5565b0a_0_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18c5565b0a_0_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07" name="Google Shape;707;g218c5565b0a_0_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94f40288e_0_8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94f40288e_0_8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8" name="Google Shape;168;g2194f40288e_0_8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16f7833745_0_1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16f7833745_0_1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0" name="Google Shape;720;g216f7833745_0_1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6f7833745_0_3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6f7833745_0_3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8" name="Google Shape;728;g216f7833745_0_3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16f7833745_0_3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16f7833745_0_3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36" name="Google Shape;736;g216f7833745_0_3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16f7833745_0_4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16f7833745_0_4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44" name="Google Shape;744;g216f7833745_0_4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6f7833745_0_5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6f7833745_0_5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6" name="Google Shape;756;g216f7833745_0_5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16f7833745_0_6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16f7833745_0_6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66" name="Google Shape;766;g216f7833745_0_6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16f7833745_0_7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16f7833745_0_7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76" name="Google Shape;776;g216f7833745_0_7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16f7833745_0_8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16f7833745_0_8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86" name="Google Shape;786;g216f7833745_0_8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16f7833745_0_10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16f7833745_0_10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96" name="Google Shape;796;g216f7833745_0_10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16f7833745_0_12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16f7833745_0_12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08" name="Google Shape;808;g216f7833745_0_12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a24100dc7_0_30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a24100dc7_0_30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9" name="Google Shape;179;g21a24100dc7_0_30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16f7833745_0_13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16f7833745_0_13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19" name="Google Shape;819;g216f7833745_0_13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16f7833745_0_14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16f7833745_0_14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30" name="Google Shape;830;g216f7833745_0_14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16f7833745_0_15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16f7833745_0_15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41" name="Google Shape;841;g216f7833745_0_15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16f7833745_0_15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16f7833745_0_15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51" name="Google Shape;851;g216f7833745_0_15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16f7833745_0_16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16f7833745_0_16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62" name="Google Shape;862;g216f7833745_0_16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16f7833745_0_17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16f7833745_0_17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71" name="Google Shape;871;g216f7833745_0_17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16f7833745_0_18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16f7833745_0_18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80" name="Google Shape;880;g216f7833745_0_18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16f7833745_0_19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16f7833745_0_19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90" name="Google Shape;890;g216f7833745_0_19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16f7833745_0_20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16f7833745_0_20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00" name="Google Shape;900;g216f7833745_0_20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16f7833745_0_21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16f7833745_0_21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09" name="Google Shape;909;g216f7833745_0_21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959ac2c98_0_64: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959ac2c98_0_64: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8" name="Google Shape;188;g21959ac2c98_0_64: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16f7833745_0_220: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16f7833745_0_220: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19" name="Google Shape;919;g216f7833745_0_22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16f7833745_0_22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16f7833745_0_22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29" name="Google Shape;929;g216f7833745_0_22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16f7833745_0_238: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16f7833745_0_238: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39" name="Google Shape;939;g216f7833745_0_238: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16f7833745_0_247: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16f7833745_0_247: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49" name="Google Shape;949;g216f7833745_0_24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16f7833745_0_256: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16f7833745_0_256: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59" name="Google Shape;959;g216f7833745_0_256: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16f7833745_0_26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16f7833745_0_26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69" name="Google Shape;969;g216f7833745_0_26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16f7833745_0_27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16f7833745_0_27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78" name="Google Shape;978;g216f7833745_0_27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16f7833745_0_28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16f7833745_0_28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87" name="Google Shape;987;g216f7833745_0_28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16f7833745_0_289: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16f7833745_0_289: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96" name="Google Shape;996;g216f7833745_0_289: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16f7833745_0_305: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16f7833745_0_305: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05" name="Google Shape;1005;g216f7833745_0_305: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959ac2c98_0_72: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959ac2c98_0_72: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7" name="Google Shape;197;g21959ac2c98_0_72: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16f7833745_0_313: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16f7833745_0_313: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14" name="Google Shape;1014;g216f7833745_0_313: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16f7833745_0_32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16f7833745_0_32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23" name="Google Shape;1023;g216f7833745_0_32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1a24100dc7_0_51:notes"/>
          <p:cNvSpPr/>
          <p:nvPr>
            <p:ph idx="2" type="sldImg"/>
          </p:nvPr>
        </p:nvSpPr>
        <p:spPr>
          <a:xfrm>
            <a:off x="141288" y="768350"/>
            <a:ext cx="6816600" cy="3837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1a24100dc7_0_51:notes"/>
          <p:cNvSpPr txBox="1"/>
          <p:nvPr>
            <p:ph idx="1" type="body"/>
          </p:nvPr>
        </p:nvSpPr>
        <p:spPr>
          <a:xfrm>
            <a:off x="709931" y="4861442"/>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36" name="Google Shape;1036;g21a24100dc7_0_51: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A">
  <p:cSld name="Titelfolie A">
    <p:spTree>
      <p:nvGrpSpPr>
        <p:cNvPr id="39" name="Shape 39"/>
        <p:cNvGrpSpPr/>
        <p:nvPr/>
      </p:nvGrpSpPr>
      <p:grpSpPr>
        <a:xfrm>
          <a:off x="0" y="0"/>
          <a:ext cx="0" cy="0"/>
          <a:chOff x="0" y="0"/>
          <a:chExt cx="0" cy="0"/>
        </a:xfrm>
      </p:grpSpPr>
      <p:sp>
        <p:nvSpPr>
          <p:cNvPr id="40" name="Google Shape;40;p2"/>
          <p:cNvSpPr txBox="1"/>
          <p:nvPr>
            <p:ph idx="1" type="subTitle"/>
          </p:nvPr>
        </p:nvSpPr>
        <p:spPr>
          <a:xfrm>
            <a:off x="323850" y="4563876"/>
            <a:ext cx="11537949" cy="1673412"/>
          </a:xfrm>
          <a:prstGeom prst="rect">
            <a:avLst/>
          </a:prstGeom>
          <a:solidFill>
            <a:schemeClr val="accent1"/>
          </a:solidFill>
          <a:ln>
            <a:noFill/>
          </a:ln>
        </p:spPr>
        <p:txBody>
          <a:bodyPr anchorCtr="0" anchor="t" bIns="0" lIns="144000" spcFirstLastPara="1" rIns="144000" wrap="square" tIns="108000">
            <a:noAutofit/>
          </a:bodyPr>
          <a:lstStyle>
            <a:lvl1pPr lvl="0" algn="l">
              <a:lnSpc>
                <a:spcPct val="100000"/>
              </a:lnSpc>
              <a:spcBef>
                <a:spcPts val="500"/>
              </a:spcBef>
              <a:spcAft>
                <a:spcPts val="0"/>
              </a:spcAft>
              <a:buSzPts val="1800"/>
              <a:buNone/>
              <a:defRPr sz="1800">
                <a:solidFill>
                  <a:schemeClr val="lt1"/>
                </a:solidFill>
              </a:defRPr>
            </a:lvl1pPr>
            <a:lvl2pPr lvl="1" algn="ctr">
              <a:lnSpc>
                <a:spcPct val="100000"/>
              </a:lnSpc>
              <a:spcBef>
                <a:spcPts val="400"/>
              </a:spcBef>
              <a:spcAft>
                <a:spcPts val="0"/>
              </a:spcAft>
              <a:buSzPts val="2000"/>
              <a:buNone/>
              <a:defRPr>
                <a:solidFill>
                  <a:srgbClr val="888888"/>
                </a:solidFill>
              </a:defRPr>
            </a:lvl2pPr>
            <a:lvl3pPr lvl="2" algn="ctr">
              <a:lnSpc>
                <a:spcPct val="100000"/>
              </a:lnSpc>
              <a:spcBef>
                <a:spcPts val="400"/>
              </a:spcBef>
              <a:spcAft>
                <a:spcPts val="0"/>
              </a:spcAft>
              <a:buSzPts val="1800"/>
              <a:buNone/>
              <a:defRPr>
                <a:solidFill>
                  <a:srgbClr val="888888"/>
                </a:solidFill>
              </a:defRPr>
            </a:lvl3pPr>
            <a:lvl4pPr lvl="3" algn="ctr">
              <a:lnSpc>
                <a:spcPct val="100000"/>
              </a:lnSpc>
              <a:spcBef>
                <a:spcPts val="400"/>
              </a:spcBef>
              <a:spcAft>
                <a:spcPts val="0"/>
              </a:spcAft>
              <a:buSzPts val="1600"/>
              <a:buNone/>
              <a:defRPr>
                <a:solidFill>
                  <a:srgbClr val="888888"/>
                </a:solidFill>
              </a:defRPr>
            </a:lvl4pPr>
            <a:lvl5pPr lvl="4" algn="ctr">
              <a:lnSpc>
                <a:spcPct val="100000"/>
              </a:lnSpc>
              <a:spcBef>
                <a:spcPts val="4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1" name="Google Shape;41;p2"/>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43" name="Google Shape;43;p2"/>
          <p:cNvSpPr txBox="1"/>
          <p:nvPr>
            <p:ph type="ctrTitle"/>
          </p:nvPr>
        </p:nvSpPr>
        <p:spPr>
          <a:xfrm>
            <a:off x="323850" y="3429000"/>
            <a:ext cx="11537949" cy="1152128"/>
          </a:xfrm>
          <a:prstGeom prst="rect">
            <a:avLst/>
          </a:prstGeom>
          <a:solidFill>
            <a:schemeClr val="accent1"/>
          </a:solidFill>
          <a:ln>
            <a:noFill/>
          </a:ln>
        </p:spPr>
        <p:txBody>
          <a:bodyPr anchorCtr="0" anchor="t" bIns="0" lIns="144000" spcFirstLastPara="1" rIns="144000" wrap="square" tIns="72000">
            <a:noAutofit/>
          </a:bodyPr>
          <a:lstStyle>
            <a:lvl1pPr lvl="0" algn="l">
              <a:lnSpc>
                <a:spcPct val="10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
          <p:cNvSpPr/>
          <p:nvPr>
            <p:ph idx="2" type="pic"/>
          </p:nvPr>
        </p:nvSpPr>
        <p:spPr>
          <a:xfrm>
            <a:off x="323850" y="619200"/>
            <a:ext cx="11537950" cy="2809800"/>
          </a:xfrm>
          <a:prstGeom prst="rect">
            <a:avLst/>
          </a:prstGeom>
          <a:noFill/>
          <a:ln>
            <a:noFill/>
          </a:ln>
        </p:spPr>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1"/>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lvl1pPr lvl="0" rtl="0">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1"/>
          <p:cNvSpPr txBox="1"/>
          <p:nvPr>
            <p:ph idx="1" type="body"/>
          </p:nvPr>
        </p:nvSpPr>
        <p:spPr>
          <a:xfrm>
            <a:off x="415437" y="1536633"/>
            <a:ext cx="11356500" cy="4555200"/>
          </a:xfrm>
          <a:prstGeom prst="rect">
            <a:avLst/>
          </a:prstGeom>
        </p:spPr>
        <p:txBody>
          <a:bodyPr anchorCtr="0" anchor="t" bIns="0" lIns="140400" spcFirstLastPara="1" rIns="144000" wrap="square" tIns="0">
            <a:noAutofit/>
          </a:bodyPr>
          <a:lstStyle>
            <a:lvl1pPr indent="-381000" lvl="0" marL="457200" rtl="0">
              <a:spcBef>
                <a:spcPts val="500"/>
              </a:spcBef>
              <a:spcAft>
                <a:spcPts val="0"/>
              </a:spcAft>
              <a:buSzPts val="2400"/>
              <a:buChar char="▪"/>
              <a:defRPr/>
            </a:lvl1pPr>
            <a:lvl2pPr indent="-355600" lvl="1" marL="914400" rtl="0">
              <a:spcBef>
                <a:spcPts val="400"/>
              </a:spcBef>
              <a:spcAft>
                <a:spcPts val="0"/>
              </a:spcAft>
              <a:buSzPts val="2000"/>
              <a:buChar char="▪"/>
              <a:defRPr/>
            </a:lvl2pPr>
            <a:lvl3pPr indent="-342900" lvl="2" marL="1371600" rtl="0">
              <a:spcBef>
                <a:spcPts val="400"/>
              </a:spcBef>
              <a:spcAft>
                <a:spcPts val="0"/>
              </a:spcAft>
              <a:buSzPts val="1800"/>
              <a:buChar char="▪"/>
              <a:defRPr/>
            </a:lvl3pPr>
            <a:lvl4pPr indent="-330200" lvl="3" marL="1828800" rtl="0">
              <a:spcBef>
                <a:spcPts val="400"/>
              </a:spcBef>
              <a:spcAft>
                <a:spcPts val="0"/>
              </a:spcAft>
              <a:buSzPts val="1600"/>
              <a:buChar char="▪"/>
              <a:defRPr/>
            </a:lvl4pPr>
            <a:lvl5pPr indent="-317500" lvl="4" marL="2286000" rtl="0">
              <a:spcBef>
                <a:spcPts val="400"/>
              </a:spcBef>
              <a:spcAft>
                <a:spcPts val="0"/>
              </a:spcAft>
              <a:buSzPts val="14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16" name="Google Shape;116;p11"/>
          <p:cNvSpPr txBox="1"/>
          <p:nvPr>
            <p:ph idx="12" type="sldNum"/>
          </p:nvPr>
        </p:nvSpPr>
        <p:spPr>
          <a:xfrm>
            <a:off x="11292186" y="6217622"/>
            <a:ext cx="7314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B">
  <p:cSld name="Titelfolie B">
    <p:spTree>
      <p:nvGrpSpPr>
        <p:cNvPr id="46" name="Shape 46"/>
        <p:cNvGrpSpPr/>
        <p:nvPr/>
      </p:nvGrpSpPr>
      <p:grpSpPr>
        <a:xfrm>
          <a:off x="0" y="0"/>
          <a:ext cx="0" cy="0"/>
          <a:chOff x="0" y="0"/>
          <a:chExt cx="0" cy="0"/>
        </a:xfrm>
      </p:grpSpPr>
      <p:sp>
        <p:nvSpPr>
          <p:cNvPr id="47" name="Google Shape;47;p3"/>
          <p:cNvSpPr txBox="1"/>
          <p:nvPr>
            <p:ph type="ctrTitle"/>
          </p:nvPr>
        </p:nvSpPr>
        <p:spPr>
          <a:xfrm>
            <a:off x="323850" y="4823306"/>
            <a:ext cx="11537950" cy="1013969"/>
          </a:xfrm>
          <a:prstGeom prst="rect">
            <a:avLst/>
          </a:prstGeom>
          <a:solidFill>
            <a:schemeClr val="accent1"/>
          </a:solidFill>
          <a:ln>
            <a:noFill/>
          </a:ln>
        </p:spPr>
        <p:txBody>
          <a:bodyPr anchorCtr="0" anchor="t" bIns="0" lIns="144000" spcFirstLastPara="1" rIns="144000" wrap="square" tIns="108000">
            <a:noAutofit/>
          </a:bodyPr>
          <a:lstStyle>
            <a:lvl1pPr lvl="0" algn="l">
              <a:lnSpc>
                <a:spcPct val="10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
          <p:cNvSpPr txBox="1"/>
          <p:nvPr>
            <p:ph idx="1" type="subTitle"/>
          </p:nvPr>
        </p:nvSpPr>
        <p:spPr>
          <a:xfrm>
            <a:off x="323850" y="5809754"/>
            <a:ext cx="11537950" cy="427535"/>
          </a:xfrm>
          <a:prstGeom prst="rect">
            <a:avLst/>
          </a:prstGeom>
          <a:solidFill>
            <a:schemeClr val="accent1"/>
          </a:solidFill>
          <a:ln>
            <a:noFill/>
          </a:ln>
        </p:spPr>
        <p:txBody>
          <a:bodyPr anchorCtr="0" anchor="b" bIns="108000" lIns="144000" spcFirstLastPara="1" rIns="144000" wrap="square" tIns="0">
            <a:noAutofit/>
          </a:bodyPr>
          <a:lstStyle>
            <a:lvl1pPr lvl="0" algn="l">
              <a:lnSpc>
                <a:spcPct val="100000"/>
              </a:lnSpc>
              <a:spcBef>
                <a:spcPts val="500"/>
              </a:spcBef>
              <a:spcAft>
                <a:spcPts val="0"/>
              </a:spcAft>
              <a:buSzPts val="1800"/>
              <a:buNone/>
              <a:defRPr sz="1800">
                <a:solidFill>
                  <a:schemeClr val="lt1"/>
                </a:solidFill>
              </a:defRPr>
            </a:lvl1pPr>
            <a:lvl2pPr lvl="1" algn="ctr">
              <a:lnSpc>
                <a:spcPct val="100000"/>
              </a:lnSpc>
              <a:spcBef>
                <a:spcPts val="400"/>
              </a:spcBef>
              <a:spcAft>
                <a:spcPts val="0"/>
              </a:spcAft>
              <a:buSzPts val="2000"/>
              <a:buNone/>
              <a:defRPr>
                <a:solidFill>
                  <a:srgbClr val="888888"/>
                </a:solidFill>
              </a:defRPr>
            </a:lvl2pPr>
            <a:lvl3pPr lvl="2" algn="ctr">
              <a:lnSpc>
                <a:spcPct val="100000"/>
              </a:lnSpc>
              <a:spcBef>
                <a:spcPts val="400"/>
              </a:spcBef>
              <a:spcAft>
                <a:spcPts val="0"/>
              </a:spcAft>
              <a:buSzPts val="1800"/>
              <a:buNone/>
              <a:defRPr>
                <a:solidFill>
                  <a:srgbClr val="888888"/>
                </a:solidFill>
              </a:defRPr>
            </a:lvl3pPr>
            <a:lvl4pPr lvl="3" algn="ctr">
              <a:lnSpc>
                <a:spcPct val="100000"/>
              </a:lnSpc>
              <a:spcBef>
                <a:spcPts val="400"/>
              </a:spcBef>
              <a:spcAft>
                <a:spcPts val="0"/>
              </a:spcAft>
              <a:buSzPts val="1600"/>
              <a:buNone/>
              <a:defRPr>
                <a:solidFill>
                  <a:srgbClr val="888888"/>
                </a:solidFill>
              </a:defRPr>
            </a:lvl4pPr>
            <a:lvl5pPr lvl="4" algn="ctr">
              <a:lnSpc>
                <a:spcPct val="100000"/>
              </a:lnSpc>
              <a:spcBef>
                <a:spcPts val="4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9" name="Google Shape;49;p3"/>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52" name="Google Shape;52;p3"/>
          <p:cNvSpPr/>
          <p:nvPr>
            <p:ph idx="2" type="pic"/>
          </p:nvPr>
        </p:nvSpPr>
        <p:spPr>
          <a:xfrm>
            <a:off x="323850" y="620713"/>
            <a:ext cx="11537950" cy="4204512"/>
          </a:xfrm>
          <a:prstGeom prst="rect">
            <a:avLst/>
          </a:prstGeom>
          <a:noFill/>
          <a:ln>
            <a:noFill/>
          </a:ln>
        </p:spPr>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C">
  <p:cSld name="Titelfolie C">
    <p:spTree>
      <p:nvGrpSpPr>
        <p:cNvPr id="53" name="Shape 53"/>
        <p:cNvGrpSpPr/>
        <p:nvPr/>
      </p:nvGrpSpPr>
      <p:grpSpPr>
        <a:xfrm>
          <a:off x="0" y="0"/>
          <a:ext cx="0" cy="0"/>
          <a:chOff x="0" y="0"/>
          <a:chExt cx="0" cy="0"/>
        </a:xfrm>
      </p:grpSpPr>
      <p:sp>
        <p:nvSpPr>
          <p:cNvPr id="54" name="Google Shape;54;p4"/>
          <p:cNvSpPr txBox="1"/>
          <p:nvPr>
            <p:ph type="ctrTitle"/>
          </p:nvPr>
        </p:nvSpPr>
        <p:spPr>
          <a:xfrm>
            <a:off x="323850" y="4823306"/>
            <a:ext cx="11537950" cy="1013969"/>
          </a:xfrm>
          <a:prstGeom prst="rect">
            <a:avLst/>
          </a:prstGeom>
          <a:noFill/>
          <a:ln>
            <a:noFill/>
          </a:ln>
        </p:spPr>
        <p:txBody>
          <a:bodyPr anchorCtr="0" anchor="t" bIns="0" lIns="144000" spcFirstLastPara="1" rIns="144000" wrap="square" tIns="108000">
            <a:noAutofit/>
          </a:bodyPr>
          <a:lstStyle>
            <a:lvl1pPr lvl="0" algn="l">
              <a:lnSpc>
                <a:spcPct val="100000"/>
              </a:lnSpc>
              <a:spcBef>
                <a:spcPts val="0"/>
              </a:spcBef>
              <a:spcAft>
                <a:spcPts val="0"/>
              </a:spcAft>
              <a:buClr>
                <a:schemeClr val="dk1"/>
              </a:buClr>
              <a:buSzPts val="2800"/>
              <a:buFont typeface="Arial"/>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
          <p:cNvSpPr txBox="1"/>
          <p:nvPr>
            <p:ph idx="1" type="subTitle"/>
          </p:nvPr>
        </p:nvSpPr>
        <p:spPr>
          <a:xfrm>
            <a:off x="323850" y="5809754"/>
            <a:ext cx="11537950" cy="427535"/>
          </a:xfrm>
          <a:prstGeom prst="rect">
            <a:avLst/>
          </a:prstGeom>
          <a:noFill/>
          <a:ln>
            <a:noFill/>
          </a:ln>
        </p:spPr>
        <p:txBody>
          <a:bodyPr anchorCtr="0" anchor="b" bIns="108000" lIns="144000" spcFirstLastPara="1" rIns="144000" wrap="square" tIns="0">
            <a:noAutofit/>
          </a:bodyPr>
          <a:lstStyle>
            <a:lvl1pPr lvl="0" algn="l">
              <a:lnSpc>
                <a:spcPct val="100000"/>
              </a:lnSpc>
              <a:spcBef>
                <a:spcPts val="500"/>
              </a:spcBef>
              <a:spcAft>
                <a:spcPts val="0"/>
              </a:spcAft>
              <a:buSzPts val="1800"/>
              <a:buNone/>
              <a:defRPr sz="1800">
                <a:solidFill>
                  <a:schemeClr val="dk1"/>
                </a:solidFill>
              </a:defRPr>
            </a:lvl1pPr>
            <a:lvl2pPr lvl="1" algn="ctr">
              <a:lnSpc>
                <a:spcPct val="100000"/>
              </a:lnSpc>
              <a:spcBef>
                <a:spcPts val="400"/>
              </a:spcBef>
              <a:spcAft>
                <a:spcPts val="0"/>
              </a:spcAft>
              <a:buSzPts val="2000"/>
              <a:buNone/>
              <a:defRPr>
                <a:solidFill>
                  <a:srgbClr val="888888"/>
                </a:solidFill>
              </a:defRPr>
            </a:lvl2pPr>
            <a:lvl3pPr lvl="2" algn="ctr">
              <a:lnSpc>
                <a:spcPct val="100000"/>
              </a:lnSpc>
              <a:spcBef>
                <a:spcPts val="400"/>
              </a:spcBef>
              <a:spcAft>
                <a:spcPts val="0"/>
              </a:spcAft>
              <a:buSzPts val="1800"/>
              <a:buNone/>
              <a:defRPr>
                <a:solidFill>
                  <a:srgbClr val="888888"/>
                </a:solidFill>
              </a:defRPr>
            </a:lvl3pPr>
            <a:lvl4pPr lvl="3" algn="ctr">
              <a:lnSpc>
                <a:spcPct val="100000"/>
              </a:lnSpc>
              <a:spcBef>
                <a:spcPts val="400"/>
              </a:spcBef>
              <a:spcAft>
                <a:spcPts val="0"/>
              </a:spcAft>
              <a:buSzPts val="1600"/>
              <a:buNone/>
              <a:defRPr>
                <a:solidFill>
                  <a:srgbClr val="888888"/>
                </a:solidFill>
              </a:defRPr>
            </a:lvl4pPr>
            <a:lvl5pPr lvl="4" algn="ctr">
              <a:lnSpc>
                <a:spcPct val="100000"/>
              </a:lnSpc>
              <a:spcBef>
                <a:spcPts val="4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6" name="Google Shape;56;p4"/>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59" name="Google Shape;59;p4"/>
          <p:cNvSpPr/>
          <p:nvPr>
            <p:ph idx="2" type="pic"/>
          </p:nvPr>
        </p:nvSpPr>
        <p:spPr>
          <a:xfrm>
            <a:off x="323850" y="620714"/>
            <a:ext cx="11537950" cy="4204513"/>
          </a:xfrm>
          <a:prstGeom prst="rect">
            <a:avLst/>
          </a:prstGeom>
          <a:noFill/>
          <a:ln>
            <a:noFill/>
          </a:ln>
        </p:spPr>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D (Hintergrundbild)" showMasterSp="0">
  <p:cSld name="Titelfolie D (Hintergrundbild)">
    <p:bg>
      <p:bgPr>
        <a:solidFill>
          <a:schemeClr val="lt1"/>
        </a:solidFill>
      </p:bgPr>
    </p:bg>
    <p:spTree>
      <p:nvGrpSpPr>
        <p:cNvPr id="60" name="Shape 60"/>
        <p:cNvGrpSpPr/>
        <p:nvPr/>
      </p:nvGrpSpPr>
      <p:grpSpPr>
        <a:xfrm>
          <a:off x="0" y="0"/>
          <a:ext cx="0" cy="0"/>
          <a:chOff x="0" y="0"/>
          <a:chExt cx="0" cy="0"/>
        </a:xfrm>
      </p:grpSpPr>
      <p:sp>
        <p:nvSpPr>
          <p:cNvPr id="61" name="Google Shape;61;p5"/>
          <p:cNvSpPr/>
          <p:nvPr>
            <p:ph idx="2" type="pic"/>
          </p:nvPr>
        </p:nvSpPr>
        <p:spPr>
          <a:xfrm>
            <a:off x="1" y="0"/>
            <a:ext cx="12187238" cy="6858000"/>
          </a:xfrm>
          <a:prstGeom prst="rect">
            <a:avLst/>
          </a:prstGeom>
          <a:noFill/>
          <a:ln>
            <a:noFill/>
          </a:ln>
        </p:spPr>
      </p:sp>
      <p:sp>
        <p:nvSpPr>
          <p:cNvPr id="62" name="Google Shape;62;p5"/>
          <p:cNvSpPr txBox="1"/>
          <p:nvPr>
            <p:ph type="ctrTitle"/>
          </p:nvPr>
        </p:nvSpPr>
        <p:spPr>
          <a:xfrm>
            <a:off x="323849" y="1044001"/>
            <a:ext cx="11537951" cy="980062"/>
          </a:xfrm>
          <a:prstGeom prst="rect">
            <a:avLst/>
          </a:prstGeom>
          <a:solidFill>
            <a:schemeClr val="lt1"/>
          </a:solidFill>
          <a:ln>
            <a:noFill/>
          </a:ln>
        </p:spPr>
        <p:txBody>
          <a:bodyPr anchorCtr="0" anchor="t" bIns="0" lIns="144000" spcFirstLastPara="1" rIns="144000" wrap="square" tIns="0">
            <a:noAutofit/>
          </a:bodyPr>
          <a:lstStyle>
            <a:lvl1pPr lvl="0" algn="l">
              <a:lnSpc>
                <a:spcPct val="10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3" name="Google Shape;63;p5"/>
          <p:cNvGrpSpPr/>
          <p:nvPr/>
        </p:nvGrpSpPr>
        <p:grpSpPr>
          <a:xfrm>
            <a:off x="144463" y="152401"/>
            <a:ext cx="11897959" cy="612775"/>
            <a:chOff x="144463" y="152401"/>
            <a:chExt cx="11897959" cy="612775"/>
          </a:xfrm>
        </p:grpSpPr>
        <p:sp>
          <p:nvSpPr>
            <p:cNvPr id="64" name="Google Shape;64;p5"/>
            <p:cNvSpPr/>
            <p:nvPr/>
          </p:nvSpPr>
          <p:spPr>
            <a:xfrm>
              <a:off x="144463" y="152401"/>
              <a:ext cx="11896725"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5"/>
            <p:cNvSpPr/>
            <p:nvPr/>
          </p:nvSpPr>
          <p:spPr>
            <a:xfrm>
              <a:off x="144463" y="597695"/>
              <a:ext cx="186361"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5"/>
            <p:cNvSpPr/>
            <p:nvPr/>
          </p:nvSpPr>
          <p:spPr>
            <a:xfrm>
              <a:off x="11855222" y="597694"/>
              <a:ext cx="187200"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7" name="Google Shape;67;p5"/>
          <p:cNvSpPr txBox="1"/>
          <p:nvPr>
            <p:ph idx="1" type="subTitle"/>
          </p:nvPr>
        </p:nvSpPr>
        <p:spPr>
          <a:xfrm>
            <a:off x="323850" y="620714"/>
            <a:ext cx="11537950" cy="465726"/>
          </a:xfrm>
          <a:prstGeom prst="rect">
            <a:avLst/>
          </a:prstGeom>
          <a:solidFill>
            <a:schemeClr val="lt1"/>
          </a:solidFill>
          <a:ln>
            <a:noFill/>
          </a:ln>
        </p:spPr>
        <p:txBody>
          <a:bodyPr anchorCtr="0" anchor="t" bIns="0" lIns="151200" spcFirstLastPara="1" rIns="144000" wrap="square" tIns="90000">
            <a:noAutofit/>
          </a:bodyPr>
          <a:lstStyle>
            <a:lvl1pPr lvl="0" algn="l">
              <a:lnSpc>
                <a:spcPct val="100000"/>
              </a:lnSpc>
              <a:spcBef>
                <a:spcPts val="500"/>
              </a:spcBef>
              <a:spcAft>
                <a:spcPts val="0"/>
              </a:spcAft>
              <a:buSzPts val="1800"/>
              <a:buNone/>
              <a:defRPr sz="1800">
                <a:solidFill>
                  <a:schemeClr val="dk1"/>
                </a:solidFill>
              </a:defRPr>
            </a:lvl1pPr>
            <a:lvl2pPr lvl="1" algn="ctr">
              <a:lnSpc>
                <a:spcPct val="100000"/>
              </a:lnSpc>
              <a:spcBef>
                <a:spcPts val="400"/>
              </a:spcBef>
              <a:spcAft>
                <a:spcPts val="0"/>
              </a:spcAft>
              <a:buSzPts val="2000"/>
              <a:buNone/>
              <a:defRPr>
                <a:solidFill>
                  <a:srgbClr val="888888"/>
                </a:solidFill>
              </a:defRPr>
            </a:lvl2pPr>
            <a:lvl3pPr lvl="2" algn="ctr">
              <a:lnSpc>
                <a:spcPct val="100000"/>
              </a:lnSpc>
              <a:spcBef>
                <a:spcPts val="400"/>
              </a:spcBef>
              <a:spcAft>
                <a:spcPts val="0"/>
              </a:spcAft>
              <a:buSzPts val="1800"/>
              <a:buNone/>
              <a:defRPr>
                <a:solidFill>
                  <a:srgbClr val="888888"/>
                </a:solidFill>
              </a:defRPr>
            </a:lvl3pPr>
            <a:lvl4pPr lvl="3" algn="ctr">
              <a:lnSpc>
                <a:spcPct val="100000"/>
              </a:lnSpc>
              <a:spcBef>
                <a:spcPts val="400"/>
              </a:spcBef>
              <a:spcAft>
                <a:spcPts val="0"/>
              </a:spcAft>
              <a:buSzPts val="1600"/>
              <a:buNone/>
              <a:defRPr>
                <a:solidFill>
                  <a:srgbClr val="888888"/>
                </a:solidFill>
              </a:defRPr>
            </a:lvl4pPr>
            <a:lvl5pPr lvl="4" algn="ctr">
              <a:lnSpc>
                <a:spcPct val="100000"/>
              </a:lnSpc>
              <a:spcBef>
                <a:spcPts val="4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g_eth_logo_kurz_neg_Schutzraum.eps" id="68" name="Google Shape;68;p5"/>
          <p:cNvPicPr preferRelativeResize="0"/>
          <p:nvPr/>
        </p:nvPicPr>
        <p:blipFill rotWithShape="1">
          <a:blip r:embed="rId2">
            <a:alphaModFix/>
          </a:blip>
          <a:srcRect b="0" l="0" r="0" t="0"/>
          <a:stretch/>
        </p:blipFill>
        <p:spPr>
          <a:xfrm>
            <a:off x="324000" y="306000"/>
            <a:ext cx="971061" cy="158400"/>
          </a:xfrm>
          <a:prstGeom prst="rect">
            <a:avLst/>
          </a:prstGeom>
          <a:noFill/>
          <a:ln>
            <a:noFill/>
          </a:ln>
        </p:spPr>
      </p:pic>
      <p:sp>
        <p:nvSpPr>
          <p:cNvPr id="69" name="Google Shape;69;p5"/>
          <p:cNvSpPr txBox="1"/>
          <p:nvPr/>
        </p:nvSpPr>
        <p:spPr>
          <a:xfrm>
            <a:off x="323850" y="6957490"/>
            <a:ext cx="849629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Change picture: Select picture – right click – change picture</a:t>
            </a:r>
            <a:endParaRPr/>
          </a:p>
        </p:txBody>
      </p:sp>
      <p:grpSp>
        <p:nvGrpSpPr>
          <p:cNvPr id="70" name="Google Shape;70;p5"/>
          <p:cNvGrpSpPr/>
          <p:nvPr/>
        </p:nvGrpSpPr>
        <p:grpSpPr>
          <a:xfrm>
            <a:off x="-377675" y="-385094"/>
            <a:ext cx="12418864" cy="7159751"/>
            <a:chOff x="-377675" y="-385094"/>
            <a:chExt cx="12418864" cy="7159751"/>
          </a:xfrm>
        </p:grpSpPr>
        <p:cxnSp>
          <p:nvCxnSpPr>
            <p:cNvPr id="71" name="Google Shape;71;p5"/>
            <p:cNvCxnSpPr/>
            <p:nvPr/>
          </p:nvCxnSpPr>
          <p:spPr>
            <a:xfrm rot="5400000">
              <a:off x="190800"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72" name="Google Shape;72;p5"/>
            <p:cNvCxnSpPr/>
            <p:nvPr/>
          </p:nvCxnSpPr>
          <p:spPr>
            <a:xfrm rot="5400000">
              <a:off x="1172813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73" name="Google Shape;73;p5"/>
            <p:cNvCxnSpPr/>
            <p:nvPr/>
          </p:nvCxnSpPr>
          <p:spPr>
            <a:xfrm>
              <a:off x="-377675" y="3427045"/>
              <a:ext cx="262289" cy="0"/>
            </a:xfrm>
            <a:prstGeom prst="straightConnector1">
              <a:avLst/>
            </a:prstGeom>
            <a:noFill/>
            <a:ln cap="flat" cmpd="sng" w="9525">
              <a:solidFill>
                <a:srgbClr val="FF0066"/>
              </a:solidFill>
              <a:prstDash val="solid"/>
              <a:round/>
              <a:headEnd len="sm" w="sm" type="none"/>
              <a:tailEnd len="sm" w="sm" type="none"/>
            </a:ln>
          </p:spPr>
        </p:cxnSp>
        <p:cxnSp>
          <p:nvCxnSpPr>
            <p:cNvPr id="74" name="Google Shape;74;p5"/>
            <p:cNvCxnSpPr/>
            <p:nvPr/>
          </p:nvCxnSpPr>
          <p:spPr>
            <a:xfrm>
              <a:off x="-377675" y="762794"/>
              <a:ext cx="262800" cy="1281"/>
            </a:xfrm>
            <a:prstGeom prst="straightConnector1">
              <a:avLst/>
            </a:prstGeom>
            <a:noFill/>
            <a:ln cap="flat" cmpd="sng" w="9525">
              <a:solidFill>
                <a:srgbClr val="FF0066"/>
              </a:solidFill>
              <a:prstDash val="solid"/>
              <a:round/>
              <a:headEnd len="sm" w="sm" type="none"/>
              <a:tailEnd len="sm" w="sm" type="none"/>
            </a:ln>
          </p:spPr>
        </p:cxnSp>
        <p:cxnSp>
          <p:nvCxnSpPr>
            <p:cNvPr id="75" name="Google Shape;75;p5"/>
            <p:cNvCxnSpPr/>
            <p:nvPr/>
          </p:nvCxnSpPr>
          <p:spPr>
            <a:xfrm>
              <a:off x="-377675" y="6304951"/>
              <a:ext cx="262800" cy="0"/>
            </a:xfrm>
            <a:prstGeom prst="straightConnector1">
              <a:avLst/>
            </a:prstGeom>
            <a:noFill/>
            <a:ln cap="flat" cmpd="sng" w="9525">
              <a:solidFill>
                <a:srgbClr val="FF0066"/>
              </a:solidFill>
              <a:prstDash val="solid"/>
              <a:round/>
              <a:headEnd len="sm" w="sm" type="none"/>
              <a:tailEnd len="sm" w="sm" type="none"/>
            </a:ln>
          </p:spPr>
        </p:cxnSp>
        <p:cxnSp>
          <p:nvCxnSpPr>
            <p:cNvPr id="76" name="Google Shape;76;p5"/>
            <p:cNvCxnSpPr/>
            <p:nvPr/>
          </p:nvCxnSpPr>
          <p:spPr>
            <a:xfrm>
              <a:off x="-377675" y="6237242"/>
              <a:ext cx="262800" cy="0"/>
            </a:xfrm>
            <a:prstGeom prst="straightConnector1">
              <a:avLst/>
            </a:prstGeom>
            <a:noFill/>
            <a:ln cap="flat" cmpd="sng" w="9525">
              <a:solidFill>
                <a:srgbClr val="FF0066"/>
              </a:solidFill>
              <a:prstDash val="solid"/>
              <a:round/>
              <a:headEnd len="sm" w="sm" type="none"/>
              <a:tailEnd len="sm" w="sm" type="none"/>
            </a:ln>
          </p:spPr>
        </p:cxnSp>
        <p:cxnSp>
          <p:nvCxnSpPr>
            <p:cNvPr id="77" name="Google Shape;77;p5"/>
            <p:cNvCxnSpPr/>
            <p:nvPr/>
          </p:nvCxnSpPr>
          <p:spPr>
            <a:xfrm>
              <a:off x="-377675" y="6774657"/>
              <a:ext cx="262800" cy="0"/>
            </a:xfrm>
            <a:prstGeom prst="straightConnector1">
              <a:avLst/>
            </a:prstGeom>
            <a:noFill/>
            <a:ln cap="flat" cmpd="sng" w="9525">
              <a:solidFill>
                <a:srgbClr val="FF0066"/>
              </a:solidFill>
              <a:prstDash val="solid"/>
              <a:round/>
              <a:headEnd len="sm" w="sm" type="none"/>
              <a:tailEnd len="sm" w="sm" type="none"/>
            </a:ln>
          </p:spPr>
        </p:cxnSp>
        <p:cxnSp>
          <p:nvCxnSpPr>
            <p:cNvPr id="78" name="Google Shape;78;p5"/>
            <p:cNvCxnSpPr/>
            <p:nvPr/>
          </p:nvCxnSpPr>
          <p:spPr>
            <a:xfrm rot="5400000">
              <a:off x="596352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79" name="Google Shape;79;p5"/>
            <p:cNvCxnSpPr/>
            <p:nvPr/>
          </p:nvCxnSpPr>
          <p:spPr>
            <a:xfrm>
              <a:off x="-377675" y="619432"/>
              <a:ext cx="262800" cy="1281"/>
            </a:xfrm>
            <a:prstGeom prst="straightConnector1">
              <a:avLst/>
            </a:prstGeom>
            <a:noFill/>
            <a:ln cap="flat" cmpd="sng" w="9525">
              <a:solidFill>
                <a:srgbClr val="FF0066"/>
              </a:solidFill>
              <a:prstDash val="solid"/>
              <a:round/>
              <a:headEnd len="sm" w="sm" type="none"/>
              <a:tailEnd len="sm" w="sm" type="none"/>
            </a:ln>
          </p:spPr>
        </p:cxnSp>
        <p:cxnSp>
          <p:nvCxnSpPr>
            <p:cNvPr id="80" name="Google Shape;80;p5"/>
            <p:cNvCxnSpPr/>
            <p:nvPr/>
          </p:nvCxnSpPr>
          <p:spPr>
            <a:xfrm>
              <a:off x="-377675" y="2020566"/>
              <a:ext cx="262289" cy="0"/>
            </a:xfrm>
            <a:prstGeom prst="straightConnector1">
              <a:avLst/>
            </a:prstGeom>
            <a:noFill/>
            <a:ln cap="flat" cmpd="sng" w="9525">
              <a:solidFill>
                <a:srgbClr val="FF0066"/>
              </a:solidFill>
              <a:prstDash val="solid"/>
              <a:round/>
              <a:headEnd len="sm" w="sm" type="none"/>
              <a:tailEnd len="sm" w="sm" type="none"/>
            </a:ln>
          </p:spPr>
        </p:cxnSp>
        <p:cxnSp>
          <p:nvCxnSpPr>
            <p:cNvPr id="81" name="Google Shape;81;p5"/>
            <p:cNvCxnSpPr/>
            <p:nvPr/>
          </p:nvCxnSpPr>
          <p:spPr>
            <a:xfrm>
              <a:off x="-377675" y="4831557"/>
              <a:ext cx="262800" cy="0"/>
            </a:xfrm>
            <a:prstGeom prst="straightConnector1">
              <a:avLst/>
            </a:prstGeom>
            <a:noFill/>
            <a:ln cap="flat" cmpd="sng" w="9525">
              <a:solidFill>
                <a:srgbClr val="FF0066"/>
              </a:solidFill>
              <a:prstDash val="solid"/>
              <a:round/>
              <a:headEnd len="sm" w="sm" type="none"/>
              <a:tailEnd len="sm" w="sm" type="none"/>
            </a:ln>
          </p:spPr>
        </p:cxnSp>
        <p:cxnSp>
          <p:nvCxnSpPr>
            <p:cNvPr id="82" name="Google Shape;82;p5"/>
            <p:cNvCxnSpPr/>
            <p:nvPr/>
          </p:nvCxnSpPr>
          <p:spPr>
            <a:xfrm rot="5400000">
              <a:off x="1095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83" name="Google Shape;83;p5"/>
            <p:cNvCxnSpPr/>
            <p:nvPr/>
          </p:nvCxnSpPr>
          <p:spPr>
            <a:xfrm rot="5400000">
              <a:off x="11909273" y="-254209"/>
              <a:ext cx="262800" cy="1031"/>
            </a:xfrm>
            <a:prstGeom prst="straightConnector1">
              <a:avLst/>
            </a:prstGeom>
            <a:noFill/>
            <a:ln cap="flat" cmpd="sng" w="9525">
              <a:solidFill>
                <a:srgbClr val="FF0066"/>
              </a:solidFill>
              <a:prstDash val="solid"/>
              <a:round/>
              <a:headEnd len="sm" w="sm" type="none"/>
              <a:tailEnd len="sm" w="sm" type="none"/>
            </a:ln>
          </p:spPr>
        </p:cxn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1-spaltig">
  <p:cSld name="Inhalt 1-spaltig">
    <p:spTree>
      <p:nvGrpSpPr>
        <p:cNvPr id="84" name="Shape 84"/>
        <p:cNvGrpSpPr/>
        <p:nvPr/>
      </p:nvGrpSpPr>
      <p:grpSpPr>
        <a:xfrm>
          <a:off x="0" y="0"/>
          <a:ext cx="0" cy="0"/>
          <a:chOff x="0" y="0"/>
          <a:chExt cx="0" cy="0"/>
        </a:xfrm>
      </p:grpSpPr>
      <p:sp>
        <p:nvSpPr>
          <p:cNvPr id="85" name="Google Shape;85;p6"/>
          <p:cNvSpPr txBox="1"/>
          <p:nvPr>
            <p:ph idx="1" type="body"/>
          </p:nvPr>
        </p:nvSpPr>
        <p:spPr>
          <a:xfrm>
            <a:off x="323850" y="1566864"/>
            <a:ext cx="11538000" cy="4209900"/>
          </a:xfrm>
          <a:prstGeom prst="rect">
            <a:avLst/>
          </a:prstGeom>
          <a:noFill/>
          <a:ln>
            <a:noFill/>
          </a:ln>
        </p:spPr>
        <p:txBody>
          <a:bodyPr anchorCtr="0" anchor="t" bIns="0" lIns="140400" spcFirstLastPara="1" rIns="144000" wrap="square" tIns="0">
            <a:noAutofit/>
          </a:bodyPr>
          <a:lstStyle>
            <a:lvl1pPr indent="-381000" lvl="0" marL="457200" algn="l">
              <a:lnSpc>
                <a:spcPct val="100000"/>
              </a:lnSpc>
              <a:spcBef>
                <a:spcPts val="500"/>
              </a:spcBef>
              <a:spcAft>
                <a:spcPts val="0"/>
              </a:spcAft>
              <a:buSzPts val="2400"/>
              <a:buChar char="▪"/>
              <a:defRPr/>
            </a:lvl1pPr>
            <a:lvl2pPr indent="-342900" lvl="1" marL="914400" algn="l">
              <a:lnSpc>
                <a:spcPct val="100000"/>
              </a:lnSpc>
              <a:spcBef>
                <a:spcPts val="4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342900" lvl="3" marL="1828800" algn="l">
              <a:lnSpc>
                <a:spcPct val="100000"/>
              </a:lnSpc>
              <a:spcBef>
                <a:spcPts val="400"/>
              </a:spcBef>
              <a:spcAft>
                <a:spcPts val="0"/>
              </a:spcAft>
              <a:buSzPts val="1800"/>
              <a:buChar char="▪"/>
              <a:defRPr/>
            </a:lvl4pPr>
            <a:lvl5pPr indent="-342900" lvl="4" marL="2286000" algn="l">
              <a:lnSpc>
                <a:spcPct val="100000"/>
              </a:lnSpc>
              <a:spcBef>
                <a:spcPts val="4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6"/>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89" name="Google Shape;89;p6"/>
          <p:cNvSpPr txBox="1"/>
          <p:nvPr>
            <p:ph type="title"/>
          </p:nvPr>
        </p:nvSpPr>
        <p:spPr>
          <a:xfrm>
            <a:off x="323850" y="620714"/>
            <a:ext cx="11537950" cy="972000"/>
          </a:xfrm>
          <a:prstGeom prst="rect">
            <a:avLst/>
          </a:prstGeom>
          <a:solidFill>
            <a:schemeClr val="lt1"/>
          </a:solidFill>
          <a:ln>
            <a:noFill/>
          </a:ln>
        </p:spPr>
        <p:txBody>
          <a:bodyPr anchorCtr="0" anchor="t" bIns="0" lIns="144000" spcFirstLastPara="1" rIns="144000" wrap="square" tIns="54000">
            <a:noAutofit/>
          </a:bodyPr>
          <a:lstStyle>
            <a:lvl1pPr lvl="0" algn="l">
              <a:lnSpc>
                <a:spcPct val="10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2-spaltig">
  <p:cSld name="Inhalt 2-spaltig">
    <p:spTree>
      <p:nvGrpSpPr>
        <p:cNvPr id="90" name="Shape 90"/>
        <p:cNvGrpSpPr/>
        <p:nvPr/>
      </p:nvGrpSpPr>
      <p:grpSpPr>
        <a:xfrm>
          <a:off x="0" y="0"/>
          <a:ext cx="0" cy="0"/>
          <a:chOff x="0" y="0"/>
          <a:chExt cx="0" cy="0"/>
        </a:xfrm>
      </p:grpSpPr>
      <p:sp>
        <p:nvSpPr>
          <p:cNvPr id="91" name="Google Shape;91;p7"/>
          <p:cNvSpPr txBox="1"/>
          <p:nvPr>
            <p:ph idx="1" type="body"/>
          </p:nvPr>
        </p:nvSpPr>
        <p:spPr>
          <a:xfrm>
            <a:off x="323851" y="1566864"/>
            <a:ext cx="5577600" cy="4213200"/>
          </a:xfrm>
          <a:prstGeom prst="rect">
            <a:avLst/>
          </a:prstGeom>
          <a:noFill/>
          <a:ln>
            <a:noFill/>
          </a:ln>
        </p:spPr>
        <p:txBody>
          <a:bodyPr anchorCtr="0" anchor="t" bIns="0" lIns="140400" spcFirstLastPara="1" rIns="0" wrap="square" tIns="0">
            <a:noAutofit/>
          </a:bodyPr>
          <a:lstStyle>
            <a:lvl1pPr indent="-355600" lvl="0" marL="457200" algn="l">
              <a:lnSpc>
                <a:spcPct val="100000"/>
              </a:lnSpc>
              <a:spcBef>
                <a:spcPts val="500"/>
              </a:spcBef>
              <a:spcAft>
                <a:spcPts val="0"/>
              </a:spcAft>
              <a:buSzPts val="2000"/>
              <a:buChar char="▪"/>
              <a:defRPr sz="2000"/>
            </a:lvl1pPr>
            <a:lvl2pPr indent="-342900" lvl="1" marL="914400" algn="l">
              <a:lnSpc>
                <a:spcPct val="100000"/>
              </a:lnSpc>
              <a:spcBef>
                <a:spcPts val="400"/>
              </a:spcBef>
              <a:spcAft>
                <a:spcPts val="0"/>
              </a:spcAft>
              <a:buSzPts val="1800"/>
              <a:buChar char="▪"/>
              <a:defRPr sz="1800"/>
            </a:lvl2pPr>
            <a:lvl3pPr indent="-330200" lvl="2" marL="1371600" algn="l">
              <a:lnSpc>
                <a:spcPct val="100000"/>
              </a:lnSpc>
              <a:spcBef>
                <a:spcPts val="400"/>
              </a:spcBef>
              <a:spcAft>
                <a:spcPts val="0"/>
              </a:spcAft>
              <a:buSzPts val="1600"/>
              <a:buChar char="▪"/>
              <a:defRPr sz="1600"/>
            </a:lvl3pPr>
            <a:lvl4pPr indent="-317500" lvl="3" marL="1828800" algn="l">
              <a:lnSpc>
                <a:spcPct val="100000"/>
              </a:lnSpc>
              <a:spcBef>
                <a:spcPts val="400"/>
              </a:spcBef>
              <a:spcAft>
                <a:spcPts val="0"/>
              </a:spcAft>
              <a:buSzPts val="1400"/>
              <a:buChar char="▪"/>
              <a:defRPr sz="1400"/>
            </a:lvl4pPr>
            <a:lvl5pPr indent="-317500" lvl="4" marL="2286000" algn="l">
              <a:lnSpc>
                <a:spcPct val="100000"/>
              </a:lnSpc>
              <a:spcBef>
                <a:spcPts val="400"/>
              </a:spcBef>
              <a:spcAft>
                <a:spcPts val="0"/>
              </a:spcAft>
              <a:buSzPts val="1400"/>
              <a:buChar char="▪"/>
              <a:defRPr sz="14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2" name="Google Shape;92;p7"/>
          <p:cNvSpPr txBox="1"/>
          <p:nvPr>
            <p:ph idx="2" type="body"/>
          </p:nvPr>
        </p:nvSpPr>
        <p:spPr>
          <a:xfrm>
            <a:off x="6285565" y="1566864"/>
            <a:ext cx="5567100" cy="4213200"/>
          </a:xfrm>
          <a:prstGeom prst="rect">
            <a:avLst/>
          </a:prstGeom>
          <a:noFill/>
          <a:ln>
            <a:noFill/>
          </a:ln>
        </p:spPr>
        <p:txBody>
          <a:bodyPr anchorCtr="0" anchor="t" bIns="0" lIns="140400" spcFirstLastPara="1" rIns="0" wrap="square" tIns="0">
            <a:noAutofit/>
          </a:bodyPr>
          <a:lstStyle>
            <a:lvl1pPr indent="-355600" lvl="0" marL="457200" algn="l">
              <a:lnSpc>
                <a:spcPct val="100000"/>
              </a:lnSpc>
              <a:spcBef>
                <a:spcPts val="500"/>
              </a:spcBef>
              <a:spcAft>
                <a:spcPts val="0"/>
              </a:spcAft>
              <a:buSzPts val="2000"/>
              <a:buChar char="▪"/>
              <a:defRPr sz="2000"/>
            </a:lvl1pPr>
            <a:lvl2pPr indent="-342900" lvl="1" marL="914400" algn="l">
              <a:lnSpc>
                <a:spcPct val="100000"/>
              </a:lnSpc>
              <a:spcBef>
                <a:spcPts val="400"/>
              </a:spcBef>
              <a:spcAft>
                <a:spcPts val="0"/>
              </a:spcAft>
              <a:buSzPts val="1800"/>
              <a:buChar char="▪"/>
              <a:defRPr sz="1800"/>
            </a:lvl2pPr>
            <a:lvl3pPr indent="-330200" lvl="2" marL="1371600" algn="l">
              <a:lnSpc>
                <a:spcPct val="100000"/>
              </a:lnSpc>
              <a:spcBef>
                <a:spcPts val="400"/>
              </a:spcBef>
              <a:spcAft>
                <a:spcPts val="0"/>
              </a:spcAft>
              <a:buSzPts val="1600"/>
              <a:buChar char="▪"/>
              <a:defRPr sz="1600"/>
            </a:lvl3pPr>
            <a:lvl4pPr indent="-317500" lvl="3" marL="1828800" algn="l">
              <a:lnSpc>
                <a:spcPct val="100000"/>
              </a:lnSpc>
              <a:spcBef>
                <a:spcPts val="400"/>
              </a:spcBef>
              <a:spcAft>
                <a:spcPts val="0"/>
              </a:spcAft>
              <a:buSzPts val="1400"/>
              <a:buChar char="▪"/>
              <a:defRPr sz="1400"/>
            </a:lvl4pPr>
            <a:lvl5pPr indent="-317500" lvl="4" marL="2286000" algn="l">
              <a:lnSpc>
                <a:spcPct val="100000"/>
              </a:lnSpc>
              <a:spcBef>
                <a:spcPts val="400"/>
              </a:spcBef>
              <a:spcAft>
                <a:spcPts val="0"/>
              </a:spcAft>
              <a:buSzPts val="1400"/>
              <a:buChar char="▪"/>
              <a:defRPr sz="14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3" name="Google Shape;93;p7"/>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96" name="Google Shape;96;p7"/>
          <p:cNvSpPr txBox="1"/>
          <p:nvPr>
            <p:ph type="title"/>
          </p:nvPr>
        </p:nvSpPr>
        <p:spPr>
          <a:xfrm>
            <a:off x="323850" y="620714"/>
            <a:ext cx="11537950" cy="972000"/>
          </a:xfrm>
          <a:prstGeom prst="rect">
            <a:avLst/>
          </a:prstGeom>
          <a:solidFill>
            <a:schemeClr val="lt1"/>
          </a:solidFill>
          <a:ln>
            <a:noFill/>
          </a:ln>
        </p:spPr>
        <p:txBody>
          <a:bodyPr anchorCtr="0" anchor="t" bIns="0" lIns="144000" spcFirstLastPara="1" rIns="144000" wrap="square" tIns="54000">
            <a:noAutofit/>
          </a:bodyPr>
          <a:lstStyle>
            <a:lvl1pPr lvl="0" algn="l">
              <a:lnSpc>
                <a:spcPct val="10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Freifläche">
  <p:cSld name="Inhalt Freifläche">
    <p:spTree>
      <p:nvGrpSpPr>
        <p:cNvPr id="97" name="Shape 97"/>
        <p:cNvGrpSpPr/>
        <p:nvPr/>
      </p:nvGrpSpPr>
      <p:grpSpPr>
        <a:xfrm>
          <a:off x="0" y="0"/>
          <a:ext cx="0" cy="0"/>
          <a:chOff x="0" y="0"/>
          <a:chExt cx="0" cy="0"/>
        </a:xfrm>
      </p:grpSpPr>
      <p:sp>
        <p:nvSpPr>
          <p:cNvPr id="98" name="Google Shape;98;p8"/>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8"/>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01" name="Google Shape;101;p8"/>
          <p:cNvSpPr txBox="1"/>
          <p:nvPr>
            <p:ph type="title"/>
          </p:nvPr>
        </p:nvSpPr>
        <p:spPr>
          <a:xfrm>
            <a:off x="323850" y="620714"/>
            <a:ext cx="11537950" cy="972000"/>
          </a:xfrm>
          <a:prstGeom prst="rect">
            <a:avLst/>
          </a:prstGeom>
          <a:solidFill>
            <a:schemeClr val="lt1"/>
          </a:solidFill>
          <a:ln>
            <a:noFill/>
          </a:ln>
        </p:spPr>
        <p:txBody>
          <a:bodyPr anchorCtr="0" anchor="t" bIns="0" lIns="144000" spcFirstLastPara="1" rIns="144000" wrap="square" tIns="54000">
            <a:noAutofit/>
          </a:bodyPr>
          <a:lstStyle>
            <a:lvl1pPr lvl="0" algn="l">
              <a:lnSpc>
                <a:spcPct val="10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Vollbild">
  <p:cSld name="Inhalt Vollbild">
    <p:spTree>
      <p:nvGrpSpPr>
        <p:cNvPr id="102" name="Shape 102"/>
        <p:cNvGrpSpPr/>
        <p:nvPr/>
      </p:nvGrpSpPr>
      <p:grpSpPr>
        <a:xfrm>
          <a:off x="0" y="0"/>
          <a:ext cx="0" cy="0"/>
          <a:chOff x="0" y="0"/>
          <a:chExt cx="0" cy="0"/>
        </a:xfrm>
      </p:grpSpPr>
      <p:sp>
        <p:nvSpPr>
          <p:cNvPr id="103" name="Google Shape;103;p9"/>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9"/>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06" name="Google Shape;106;p9"/>
          <p:cNvSpPr/>
          <p:nvPr>
            <p:ph idx="2" type="pic"/>
          </p:nvPr>
        </p:nvSpPr>
        <p:spPr>
          <a:xfrm>
            <a:off x="323850" y="620713"/>
            <a:ext cx="11537950" cy="5607860"/>
          </a:xfrm>
          <a:prstGeom prst="rect">
            <a:avLst/>
          </a:prstGeom>
          <a:noFill/>
          <a:ln>
            <a:noFill/>
          </a:ln>
        </p:spPr>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ohne Balken">
  <p:cSld name="Inhalt ohne Balken">
    <p:spTree>
      <p:nvGrpSpPr>
        <p:cNvPr id="107" name="Shape 107"/>
        <p:cNvGrpSpPr/>
        <p:nvPr/>
      </p:nvGrpSpPr>
      <p:grpSpPr>
        <a:xfrm>
          <a:off x="0" y="0"/>
          <a:ext cx="0" cy="0"/>
          <a:chOff x="0" y="0"/>
          <a:chExt cx="0" cy="0"/>
        </a:xfrm>
      </p:grpSpPr>
      <p:sp>
        <p:nvSpPr>
          <p:cNvPr id="108" name="Google Shape;108;p10"/>
          <p:cNvSpPr/>
          <p:nvPr/>
        </p:nvSpPr>
        <p:spPr>
          <a:xfrm>
            <a:off x="0" y="0"/>
            <a:ext cx="12187238" cy="876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10"/>
          <p:cNvSpPr txBox="1"/>
          <p:nvPr>
            <p:ph idx="10" type="dt"/>
          </p:nvPr>
        </p:nvSpPr>
        <p:spPr>
          <a:xfrm>
            <a:off x="10916511" y="6308726"/>
            <a:ext cx="612000" cy="468312"/>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0"/>
          <p:cNvSpPr txBox="1"/>
          <p:nvPr>
            <p:ph idx="11" type="ftr"/>
          </p:nvPr>
        </p:nvSpPr>
        <p:spPr>
          <a:xfrm>
            <a:off x="6094413" y="6308726"/>
            <a:ext cx="4631883" cy="459776"/>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0"/>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pic>
        <p:nvPicPr>
          <p:cNvPr descr="eth_logo_kurz_pos.eps" id="112" name="Google Shape;112;p10"/>
          <p:cNvPicPr preferRelativeResize="0"/>
          <p:nvPr/>
        </p:nvPicPr>
        <p:blipFill rotWithShape="1">
          <a:blip r:embed="rId2">
            <a:alphaModFix/>
          </a:blip>
          <a:srcRect b="0" l="0" r="0" t="0"/>
          <a:stretch/>
        </p:blipFill>
        <p:spPr>
          <a:xfrm>
            <a:off x="324000" y="306000"/>
            <a:ext cx="966978" cy="157734"/>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377675" y="-385094"/>
            <a:ext cx="12418864" cy="7159751"/>
            <a:chOff x="-377675" y="-385094"/>
            <a:chExt cx="12418864" cy="7159751"/>
          </a:xfrm>
        </p:grpSpPr>
        <p:cxnSp>
          <p:nvCxnSpPr>
            <p:cNvPr id="11" name="Google Shape;11;p1"/>
            <p:cNvCxnSpPr/>
            <p:nvPr/>
          </p:nvCxnSpPr>
          <p:spPr>
            <a:xfrm rot="5400000">
              <a:off x="190800"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2" name="Google Shape;12;p1"/>
            <p:cNvCxnSpPr/>
            <p:nvPr/>
          </p:nvCxnSpPr>
          <p:spPr>
            <a:xfrm rot="5400000">
              <a:off x="1172813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3" name="Google Shape;13;p1"/>
            <p:cNvCxnSpPr/>
            <p:nvPr/>
          </p:nvCxnSpPr>
          <p:spPr>
            <a:xfrm>
              <a:off x="-377675" y="3427045"/>
              <a:ext cx="262289" cy="0"/>
            </a:xfrm>
            <a:prstGeom prst="straightConnector1">
              <a:avLst/>
            </a:prstGeom>
            <a:noFill/>
            <a:ln cap="flat" cmpd="sng" w="9525">
              <a:solidFill>
                <a:srgbClr val="FF0066"/>
              </a:solidFill>
              <a:prstDash val="solid"/>
              <a:round/>
              <a:headEnd len="sm" w="sm" type="none"/>
              <a:tailEnd len="sm" w="sm" type="none"/>
            </a:ln>
          </p:spPr>
        </p:cxnSp>
        <p:cxnSp>
          <p:nvCxnSpPr>
            <p:cNvPr id="14" name="Google Shape;14;p1"/>
            <p:cNvCxnSpPr/>
            <p:nvPr/>
          </p:nvCxnSpPr>
          <p:spPr>
            <a:xfrm>
              <a:off x="-377675" y="762794"/>
              <a:ext cx="262800" cy="1281"/>
            </a:xfrm>
            <a:prstGeom prst="straightConnector1">
              <a:avLst/>
            </a:prstGeom>
            <a:noFill/>
            <a:ln cap="flat" cmpd="sng" w="9525">
              <a:solidFill>
                <a:srgbClr val="FF0066"/>
              </a:solidFill>
              <a:prstDash val="solid"/>
              <a:round/>
              <a:headEnd len="sm" w="sm" type="none"/>
              <a:tailEnd len="sm" w="sm" type="none"/>
            </a:ln>
          </p:spPr>
        </p:cxnSp>
        <p:cxnSp>
          <p:nvCxnSpPr>
            <p:cNvPr id="15" name="Google Shape;15;p1"/>
            <p:cNvCxnSpPr/>
            <p:nvPr/>
          </p:nvCxnSpPr>
          <p:spPr>
            <a:xfrm>
              <a:off x="-377675" y="6304951"/>
              <a:ext cx="262800" cy="0"/>
            </a:xfrm>
            <a:prstGeom prst="straightConnector1">
              <a:avLst/>
            </a:prstGeom>
            <a:noFill/>
            <a:ln cap="flat" cmpd="sng" w="9525">
              <a:solidFill>
                <a:srgbClr val="FF0066"/>
              </a:solidFill>
              <a:prstDash val="solid"/>
              <a:round/>
              <a:headEnd len="sm" w="sm" type="none"/>
              <a:tailEnd len="sm" w="sm" type="none"/>
            </a:ln>
          </p:spPr>
        </p:cxnSp>
        <p:cxnSp>
          <p:nvCxnSpPr>
            <p:cNvPr id="16" name="Google Shape;16;p1"/>
            <p:cNvCxnSpPr/>
            <p:nvPr/>
          </p:nvCxnSpPr>
          <p:spPr>
            <a:xfrm>
              <a:off x="-377675" y="6237242"/>
              <a:ext cx="262800" cy="0"/>
            </a:xfrm>
            <a:prstGeom prst="straightConnector1">
              <a:avLst/>
            </a:prstGeom>
            <a:noFill/>
            <a:ln cap="flat" cmpd="sng" w="9525">
              <a:solidFill>
                <a:srgbClr val="FF0066"/>
              </a:solidFill>
              <a:prstDash val="solid"/>
              <a:round/>
              <a:headEnd len="sm" w="sm" type="none"/>
              <a:tailEnd len="sm" w="sm" type="none"/>
            </a:ln>
          </p:spPr>
        </p:cxnSp>
        <p:cxnSp>
          <p:nvCxnSpPr>
            <p:cNvPr id="17" name="Google Shape;17;p1"/>
            <p:cNvCxnSpPr/>
            <p:nvPr/>
          </p:nvCxnSpPr>
          <p:spPr>
            <a:xfrm>
              <a:off x="-377675" y="6774657"/>
              <a:ext cx="262800" cy="0"/>
            </a:xfrm>
            <a:prstGeom prst="straightConnector1">
              <a:avLst/>
            </a:prstGeom>
            <a:noFill/>
            <a:ln cap="flat" cmpd="sng" w="9525">
              <a:solidFill>
                <a:srgbClr val="FF0066"/>
              </a:solidFill>
              <a:prstDash val="solid"/>
              <a:round/>
              <a:headEnd len="sm" w="sm" type="none"/>
              <a:tailEnd len="sm" w="sm" type="none"/>
            </a:ln>
          </p:spPr>
        </p:cxnSp>
        <p:cxnSp>
          <p:nvCxnSpPr>
            <p:cNvPr id="18" name="Google Shape;18;p1"/>
            <p:cNvCxnSpPr/>
            <p:nvPr/>
          </p:nvCxnSpPr>
          <p:spPr>
            <a:xfrm rot="5400000">
              <a:off x="596352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19" name="Google Shape;19;p1"/>
            <p:cNvCxnSpPr/>
            <p:nvPr/>
          </p:nvCxnSpPr>
          <p:spPr>
            <a:xfrm>
              <a:off x="-377675" y="619432"/>
              <a:ext cx="262800" cy="1281"/>
            </a:xfrm>
            <a:prstGeom prst="straightConnector1">
              <a:avLst/>
            </a:prstGeom>
            <a:noFill/>
            <a:ln cap="flat" cmpd="sng" w="9525">
              <a:solidFill>
                <a:srgbClr val="FF0066"/>
              </a:solidFill>
              <a:prstDash val="solid"/>
              <a:round/>
              <a:headEnd len="sm" w="sm" type="none"/>
              <a:tailEnd len="sm" w="sm" type="none"/>
            </a:ln>
          </p:spPr>
        </p:cxnSp>
        <p:cxnSp>
          <p:nvCxnSpPr>
            <p:cNvPr id="20" name="Google Shape;20;p1"/>
            <p:cNvCxnSpPr/>
            <p:nvPr/>
          </p:nvCxnSpPr>
          <p:spPr>
            <a:xfrm>
              <a:off x="-377675" y="2020566"/>
              <a:ext cx="262289" cy="0"/>
            </a:xfrm>
            <a:prstGeom prst="straightConnector1">
              <a:avLst/>
            </a:prstGeom>
            <a:noFill/>
            <a:ln cap="flat" cmpd="sng" w="9525">
              <a:solidFill>
                <a:srgbClr val="FF0066"/>
              </a:solidFill>
              <a:prstDash val="solid"/>
              <a:round/>
              <a:headEnd len="sm" w="sm" type="none"/>
              <a:tailEnd len="sm" w="sm" type="none"/>
            </a:ln>
          </p:spPr>
        </p:cxnSp>
        <p:cxnSp>
          <p:nvCxnSpPr>
            <p:cNvPr id="21" name="Google Shape;21;p1"/>
            <p:cNvCxnSpPr/>
            <p:nvPr/>
          </p:nvCxnSpPr>
          <p:spPr>
            <a:xfrm>
              <a:off x="-377675" y="4831557"/>
              <a:ext cx="262800" cy="0"/>
            </a:xfrm>
            <a:prstGeom prst="straightConnector1">
              <a:avLst/>
            </a:prstGeom>
            <a:noFill/>
            <a:ln cap="flat" cmpd="sng" w="9525">
              <a:solidFill>
                <a:srgbClr val="FF0066"/>
              </a:solidFill>
              <a:prstDash val="solid"/>
              <a:round/>
              <a:headEnd len="sm" w="sm" type="none"/>
              <a:tailEnd len="sm" w="sm" type="none"/>
            </a:ln>
          </p:spPr>
        </p:cxnSp>
        <p:cxnSp>
          <p:nvCxnSpPr>
            <p:cNvPr id="22" name="Google Shape;22;p1"/>
            <p:cNvCxnSpPr/>
            <p:nvPr/>
          </p:nvCxnSpPr>
          <p:spPr>
            <a:xfrm rot="5400000">
              <a:off x="10959" y="-254209"/>
              <a:ext cx="262800" cy="1031"/>
            </a:xfrm>
            <a:prstGeom prst="straightConnector1">
              <a:avLst/>
            </a:prstGeom>
            <a:noFill/>
            <a:ln cap="flat" cmpd="sng" w="9525">
              <a:solidFill>
                <a:srgbClr val="FF0066"/>
              </a:solidFill>
              <a:prstDash val="solid"/>
              <a:round/>
              <a:headEnd len="sm" w="sm" type="none"/>
              <a:tailEnd len="sm" w="sm" type="none"/>
            </a:ln>
          </p:spPr>
        </p:cxnSp>
        <p:cxnSp>
          <p:nvCxnSpPr>
            <p:cNvPr id="23" name="Google Shape;23;p1"/>
            <p:cNvCxnSpPr/>
            <p:nvPr/>
          </p:nvCxnSpPr>
          <p:spPr>
            <a:xfrm rot="5400000">
              <a:off x="11909273" y="-254209"/>
              <a:ext cx="262800" cy="1031"/>
            </a:xfrm>
            <a:prstGeom prst="straightConnector1">
              <a:avLst/>
            </a:prstGeom>
            <a:noFill/>
            <a:ln cap="flat" cmpd="sng" w="9525">
              <a:solidFill>
                <a:srgbClr val="FF0066"/>
              </a:solidFill>
              <a:prstDash val="solid"/>
              <a:round/>
              <a:headEnd len="sm" w="sm" type="none"/>
              <a:tailEnd len="sm" w="sm" type="none"/>
            </a:ln>
          </p:spPr>
        </p:cxnSp>
      </p:grpSp>
      <p:grpSp>
        <p:nvGrpSpPr>
          <p:cNvPr id="24" name="Google Shape;24;p1"/>
          <p:cNvGrpSpPr/>
          <p:nvPr/>
        </p:nvGrpSpPr>
        <p:grpSpPr>
          <a:xfrm>
            <a:off x="144463" y="152401"/>
            <a:ext cx="11897959" cy="612775"/>
            <a:chOff x="144463" y="152401"/>
            <a:chExt cx="11897959" cy="612775"/>
          </a:xfrm>
        </p:grpSpPr>
        <p:sp>
          <p:nvSpPr>
            <p:cNvPr id="25" name="Google Shape;25;p1"/>
            <p:cNvSpPr/>
            <p:nvPr/>
          </p:nvSpPr>
          <p:spPr>
            <a:xfrm>
              <a:off x="144463" y="152401"/>
              <a:ext cx="11896725"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1"/>
            <p:cNvSpPr/>
            <p:nvPr/>
          </p:nvSpPr>
          <p:spPr>
            <a:xfrm>
              <a:off x="144463" y="597695"/>
              <a:ext cx="186361"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1"/>
            <p:cNvSpPr/>
            <p:nvPr/>
          </p:nvSpPr>
          <p:spPr>
            <a:xfrm>
              <a:off x="11855222" y="597694"/>
              <a:ext cx="187200"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28" name="Google Shape;28;p1"/>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800" u="none" cap="none" strike="noStrike">
                <a:solidFill>
                  <a:schemeClr val="dk1"/>
                </a:solidFill>
                <a:latin typeface="Arial"/>
                <a:ea typeface="Arial"/>
                <a:cs typeface="Arial"/>
                <a:sym typeface="Arial"/>
              </a:defRPr>
            </a:lvl1pPr>
            <a:lvl2pPr indent="0" lvl="1" marL="0" marR="0" rtl="0" algn="ctr">
              <a:spcBef>
                <a:spcPts val="0"/>
              </a:spcBef>
              <a:buNone/>
              <a:defRPr b="0" i="0" sz="800" u="none" cap="none" strike="noStrike">
                <a:solidFill>
                  <a:schemeClr val="dk1"/>
                </a:solidFill>
                <a:latin typeface="Arial"/>
                <a:ea typeface="Arial"/>
                <a:cs typeface="Arial"/>
                <a:sym typeface="Arial"/>
              </a:defRPr>
            </a:lvl2pPr>
            <a:lvl3pPr indent="0" lvl="2" marL="0" marR="0" rtl="0" algn="ctr">
              <a:spcBef>
                <a:spcPts val="0"/>
              </a:spcBef>
              <a:buNone/>
              <a:defRPr b="0" i="0" sz="800" u="none" cap="none" strike="noStrike">
                <a:solidFill>
                  <a:schemeClr val="dk1"/>
                </a:solidFill>
                <a:latin typeface="Arial"/>
                <a:ea typeface="Arial"/>
                <a:cs typeface="Arial"/>
                <a:sym typeface="Arial"/>
              </a:defRPr>
            </a:lvl3pPr>
            <a:lvl4pPr indent="0" lvl="3" marL="0" marR="0" rtl="0" algn="ctr">
              <a:spcBef>
                <a:spcPts val="0"/>
              </a:spcBef>
              <a:buNone/>
              <a:defRPr b="0" i="0" sz="800" u="none" cap="none" strike="noStrike">
                <a:solidFill>
                  <a:schemeClr val="dk1"/>
                </a:solidFill>
                <a:latin typeface="Arial"/>
                <a:ea typeface="Arial"/>
                <a:cs typeface="Arial"/>
                <a:sym typeface="Arial"/>
              </a:defRPr>
            </a:lvl4pPr>
            <a:lvl5pPr indent="0" lvl="4" marL="0" marR="0" rtl="0" algn="ctr">
              <a:spcBef>
                <a:spcPts val="0"/>
              </a:spcBef>
              <a:buNone/>
              <a:defRPr b="0" i="0" sz="800" u="none" cap="none" strike="noStrike">
                <a:solidFill>
                  <a:schemeClr val="dk1"/>
                </a:solidFill>
                <a:latin typeface="Arial"/>
                <a:ea typeface="Arial"/>
                <a:cs typeface="Arial"/>
                <a:sym typeface="Arial"/>
              </a:defRPr>
            </a:lvl5pPr>
            <a:lvl6pPr indent="0" lvl="5" marL="0" marR="0" rtl="0" algn="ctr">
              <a:spcBef>
                <a:spcPts val="0"/>
              </a:spcBef>
              <a:buNone/>
              <a:defRPr b="0" i="0" sz="800" u="none" cap="none" strike="noStrike">
                <a:solidFill>
                  <a:schemeClr val="dk1"/>
                </a:solidFill>
                <a:latin typeface="Arial"/>
                <a:ea typeface="Arial"/>
                <a:cs typeface="Arial"/>
                <a:sym typeface="Arial"/>
              </a:defRPr>
            </a:lvl6pPr>
            <a:lvl7pPr indent="0" lvl="6" marL="0" marR="0" rtl="0" algn="ctr">
              <a:spcBef>
                <a:spcPts val="0"/>
              </a:spcBef>
              <a:buNone/>
              <a:defRPr b="0" i="0" sz="800" u="none" cap="none" strike="noStrike">
                <a:solidFill>
                  <a:schemeClr val="dk1"/>
                </a:solidFill>
                <a:latin typeface="Arial"/>
                <a:ea typeface="Arial"/>
                <a:cs typeface="Arial"/>
                <a:sym typeface="Arial"/>
              </a:defRPr>
            </a:lvl7pPr>
            <a:lvl8pPr indent="0" lvl="7" marL="0" marR="0" rtl="0" algn="ctr">
              <a:spcBef>
                <a:spcPts val="0"/>
              </a:spcBef>
              <a:buNone/>
              <a:defRPr b="0" i="0" sz="800" u="none" cap="none" strike="noStrike">
                <a:solidFill>
                  <a:schemeClr val="dk1"/>
                </a:solidFill>
                <a:latin typeface="Arial"/>
                <a:ea typeface="Arial"/>
                <a:cs typeface="Arial"/>
                <a:sym typeface="Arial"/>
              </a:defRPr>
            </a:lvl8pPr>
            <a:lvl9pPr indent="0" lvl="8" marL="0" marR="0" rtl="0" algn="ctr">
              <a:spcBef>
                <a:spcPts val="0"/>
              </a:spcBef>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29" name="Google Shape;29;p1"/>
          <p:cNvSpPr txBox="1"/>
          <p:nvPr>
            <p:ph idx="1" type="body"/>
          </p:nvPr>
        </p:nvSpPr>
        <p:spPr>
          <a:xfrm>
            <a:off x="323850" y="1566864"/>
            <a:ext cx="11529000" cy="4213200"/>
          </a:xfrm>
          <a:prstGeom prst="rect">
            <a:avLst/>
          </a:prstGeom>
          <a:noFill/>
          <a:ln>
            <a:noFill/>
          </a:ln>
        </p:spPr>
        <p:txBody>
          <a:bodyPr anchorCtr="0" anchor="t" bIns="0" lIns="140400" spcFirstLastPara="1" rIns="144000" wrap="square" tIns="0">
            <a:noAutofit/>
          </a:bodyPr>
          <a:lstStyle>
            <a:lvl1pPr indent="-381000" lvl="0" marL="457200" marR="0" rtl="0" algn="l">
              <a:lnSpc>
                <a:spcPct val="100000"/>
              </a:lnSpc>
              <a:spcBef>
                <a:spcPts val="500"/>
              </a:spcBef>
              <a:spcAft>
                <a:spcPts val="0"/>
              </a:spcAft>
              <a:buClr>
                <a:schemeClr val="accent1"/>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400"/>
              </a:spcBef>
              <a:spcAft>
                <a:spcPts val="0"/>
              </a:spcAft>
              <a:buClr>
                <a:schemeClr val="accent1"/>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1"/>
          <p:cNvSpPr txBox="1"/>
          <p:nvPr/>
        </p:nvSpPr>
        <p:spPr>
          <a:xfrm>
            <a:off x="11536270" y="6300190"/>
            <a:ext cx="141222" cy="468312"/>
          </a:xfrm>
          <a:prstGeom prst="rect">
            <a:avLst/>
          </a:prstGeom>
          <a:noFill/>
          <a:ln>
            <a:noFill/>
          </a:ln>
        </p:spPr>
        <p:txBody>
          <a:bodyPr anchorCtr="0" anchor="ctr" bIns="45700" lIns="36000" spcFirstLastPara="1" rIns="36000" wrap="square" tIns="45700">
            <a:noAutofit/>
          </a:bodyPr>
          <a:lstStyle/>
          <a:p>
            <a:pPr indent="0" lvl="0" marL="0" marR="0" rtl="0" algn="ctr">
              <a:spcBef>
                <a:spcPts val="0"/>
              </a:spcBef>
              <a:spcAft>
                <a:spcPts val="0"/>
              </a:spcAft>
              <a:buNone/>
            </a:pPr>
            <a:r>
              <a:rPr b="0" i="0" lang="en-GB" sz="800" u="none" cap="none" strike="noStrike">
                <a:solidFill>
                  <a:schemeClr val="dk1"/>
                </a:solidFill>
                <a:latin typeface="Arial"/>
                <a:ea typeface="Arial"/>
                <a:cs typeface="Arial"/>
                <a:sym typeface="Arial"/>
              </a:rPr>
              <a:t>|</a:t>
            </a:r>
            <a:endParaRPr/>
          </a:p>
        </p:txBody>
      </p:sp>
      <p:sp>
        <p:nvSpPr>
          <p:cNvPr id="31" name="Google Shape;31;p1"/>
          <p:cNvSpPr txBox="1"/>
          <p:nvPr/>
        </p:nvSpPr>
        <p:spPr>
          <a:xfrm>
            <a:off x="10779077" y="6300189"/>
            <a:ext cx="141300" cy="468300"/>
          </a:xfrm>
          <a:prstGeom prst="rect">
            <a:avLst/>
          </a:prstGeom>
          <a:noFill/>
          <a:ln>
            <a:noFill/>
          </a:ln>
        </p:spPr>
        <p:txBody>
          <a:bodyPr anchorCtr="0" anchor="ctr" bIns="45700" lIns="36000" spcFirstLastPara="1" rIns="36000" wrap="square" tIns="45700">
            <a:noAutofit/>
          </a:bodyPr>
          <a:lstStyle/>
          <a:p>
            <a:pPr indent="0" lvl="0" marL="0" marR="0" rtl="0" algn="ctr">
              <a:spcBef>
                <a:spcPts val="0"/>
              </a:spcBef>
              <a:spcAft>
                <a:spcPts val="0"/>
              </a:spcAft>
              <a:buNone/>
            </a:pPr>
            <a:r>
              <a:rPr b="0" i="0" lang="en-GB" sz="800" u="none" cap="none" strike="noStrike">
                <a:solidFill>
                  <a:schemeClr val="dk1"/>
                </a:solidFill>
                <a:latin typeface="Arial"/>
                <a:ea typeface="Arial"/>
                <a:cs typeface="Arial"/>
                <a:sym typeface="Arial"/>
              </a:rPr>
              <a:t>|</a:t>
            </a:r>
            <a:endParaRPr/>
          </a:p>
        </p:txBody>
      </p:sp>
      <p:sp>
        <p:nvSpPr>
          <p:cNvPr id="32" name="Google Shape;32;p1"/>
          <p:cNvSpPr txBox="1"/>
          <p:nvPr>
            <p:ph type="title"/>
          </p:nvPr>
        </p:nvSpPr>
        <p:spPr>
          <a:xfrm>
            <a:off x="323850" y="620714"/>
            <a:ext cx="11528920" cy="972000"/>
          </a:xfrm>
          <a:prstGeom prst="rect">
            <a:avLst/>
          </a:prstGeom>
          <a:solidFill>
            <a:schemeClr val="lt1"/>
          </a:solidFill>
          <a:ln>
            <a:noFill/>
          </a:ln>
        </p:spPr>
        <p:txBody>
          <a:bodyPr anchorCtr="0" anchor="t" bIns="0" lIns="144000" spcFirstLastPara="1" rIns="144000" wrap="square" tIns="54000">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1"/>
          <p:cNvSpPr txBox="1"/>
          <p:nvPr/>
        </p:nvSpPr>
        <p:spPr>
          <a:xfrm>
            <a:off x="323850" y="6308727"/>
            <a:ext cx="5769769" cy="459774"/>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pic>
        <p:nvPicPr>
          <p:cNvPr descr="g_eth_logo_kurz_neg_Schutzraum.eps" id="34" name="Google Shape;34;p1"/>
          <p:cNvPicPr preferRelativeResize="0"/>
          <p:nvPr/>
        </p:nvPicPr>
        <p:blipFill rotWithShape="1">
          <a:blip r:embed="rId1">
            <a:alphaModFix/>
          </a:blip>
          <a:srcRect b="0" l="0" r="0" t="0"/>
          <a:stretch/>
        </p:blipFill>
        <p:spPr>
          <a:xfrm>
            <a:off x="324000" y="306000"/>
            <a:ext cx="971061" cy="158400"/>
          </a:xfrm>
          <a:prstGeom prst="rect">
            <a:avLst/>
          </a:prstGeom>
          <a:noFill/>
          <a:ln>
            <a:noFill/>
          </a:ln>
        </p:spPr>
      </p:pic>
      <p:pic>
        <p:nvPicPr>
          <p:cNvPr id="35" name="Google Shape;35;p1"/>
          <p:cNvPicPr preferRelativeResize="0"/>
          <p:nvPr/>
        </p:nvPicPr>
        <p:blipFill rotWithShape="1">
          <a:blip r:embed="rId2">
            <a:alphaModFix/>
          </a:blip>
          <a:srcRect b="-2158" l="0" r="64746" t="1"/>
          <a:stretch/>
        </p:blipFill>
        <p:spPr>
          <a:xfrm>
            <a:off x="370800" y="6354000"/>
            <a:ext cx="637012" cy="288000"/>
          </a:xfrm>
          <a:prstGeom prst="rect">
            <a:avLst/>
          </a:prstGeom>
          <a:noFill/>
          <a:ln>
            <a:noFill/>
          </a:ln>
        </p:spPr>
      </p:pic>
      <p:pic>
        <p:nvPicPr>
          <p:cNvPr id="36" name="Google Shape;36;p1"/>
          <p:cNvPicPr preferRelativeResize="0"/>
          <p:nvPr/>
        </p:nvPicPr>
        <p:blipFill rotWithShape="1">
          <a:blip r:embed="rId3">
            <a:alphaModFix/>
          </a:blip>
          <a:srcRect b="-22396" l="32096" r="-741" t="19968"/>
          <a:stretch/>
        </p:blipFill>
        <p:spPr>
          <a:xfrm>
            <a:off x="972000" y="6354001"/>
            <a:ext cx="1332000" cy="310089"/>
          </a:xfrm>
          <a:prstGeom prst="rect">
            <a:avLst/>
          </a:prstGeom>
          <a:noFill/>
          <a:ln>
            <a:noFill/>
          </a:ln>
        </p:spPr>
      </p:pic>
      <p:sp>
        <p:nvSpPr>
          <p:cNvPr id="37" name="Google Shape;37;p1"/>
          <p:cNvSpPr txBox="1"/>
          <p:nvPr/>
        </p:nvSpPr>
        <p:spPr>
          <a:xfrm>
            <a:off x="9815625" y="6373550"/>
            <a:ext cx="109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Junwoo Hwang</a:t>
            </a:r>
            <a:endParaRPr sz="1000"/>
          </a:p>
        </p:txBody>
      </p:sp>
      <p:sp>
        <p:nvSpPr>
          <p:cNvPr id="38" name="Google Shape;38;p1"/>
          <p:cNvSpPr txBox="1"/>
          <p:nvPr/>
        </p:nvSpPr>
        <p:spPr>
          <a:xfrm>
            <a:off x="10806225" y="6373550"/>
            <a:ext cx="84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13.03.2023</a:t>
            </a:r>
            <a:endParaRPr sz="1000"/>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3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23.png"/><Relationship Id="rId9" Type="http://schemas.openxmlformats.org/officeDocument/2006/relationships/image" Target="../media/image24.gif"/><Relationship Id="rId5" Type="http://schemas.openxmlformats.org/officeDocument/2006/relationships/image" Target="../media/image43.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1.gif"/><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53.png"/><Relationship Id="rId7"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56.png"/><Relationship Id="rId5" Type="http://schemas.openxmlformats.org/officeDocument/2006/relationships/image" Target="../media/image45.png"/><Relationship Id="rId6" Type="http://schemas.openxmlformats.org/officeDocument/2006/relationships/image" Target="../media/image58.png"/><Relationship Id="rId7" Type="http://schemas.openxmlformats.org/officeDocument/2006/relationships/image" Target="../media/image46.png"/><Relationship Id="rId8"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youtube.com/watch?v=o8D71VnWcaA" TargetMode="External"/><Relationship Id="rId4" Type="http://schemas.openxmlformats.org/officeDocument/2006/relationships/image" Target="../media/image5.jpg"/><Relationship Id="rId5" Type="http://schemas.openxmlformats.org/officeDocument/2006/relationships/image" Target="../media/image11.png"/><Relationship Id="rId6"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47.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6.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comments" Target="../comments/comment4.xml"/><Relationship Id="rId4"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www.youtube.com/watch?v=oM690LO29kM" TargetMode="External"/><Relationship Id="rId4" Type="http://schemas.openxmlformats.org/officeDocument/2006/relationships/image" Target="../media/image4.jp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5.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60.png"/><Relationship Id="rId5" Type="http://schemas.openxmlformats.org/officeDocument/2006/relationships/image" Target="../media/image8.png"/><Relationship Id="rId6"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8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hyperlink" Target="http://www.youtube.com/watch?v=TIec3gEcHXU" TargetMode="External"/><Relationship Id="rId4" Type="http://schemas.openxmlformats.org/officeDocument/2006/relationships/image" Target="../media/image7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hyperlink" Target="http://www.youtube.com/watch?v=Env9jD8FTZI" TargetMode="External"/><Relationship Id="rId4" Type="http://schemas.openxmlformats.org/officeDocument/2006/relationships/image" Target="../media/image76.jpg"/><Relationship Id="rId5"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hyperlink" Target="http://www.youtube.com/watch?v=ZPI8U1uSJUs" TargetMode="External"/><Relationship Id="rId5" Type="http://schemas.openxmlformats.org/officeDocument/2006/relationships/image" Target="../media/image7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4.png"/><Relationship Id="rId4" Type="http://schemas.openxmlformats.org/officeDocument/2006/relationships/image" Target="../media/image73.png"/><Relationship Id="rId5"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8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37.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37.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37.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7.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png"/><Relationship Id="rId4" Type="http://schemas.openxmlformats.org/officeDocument/2006/relationships/image" Target="../media/image60.png"/><Relationship Id="rId5" Type="http://schemas.openxmlformats.org/officeDocument/2006/relationships/image" Target="../media/image89.png"/><Relationship Id="rId6"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hyperlink" Target="https://www.pix4d.com/blog/modelling-matterhorn/" TargetMode="External"/><Relationship Id="rId4" Type="http://schemas.openxmlformats.org/officeDocument/2006/relationships/hyperlink" Target="https://tenor.com/view/who-cares-meme-gif-2418645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2"/>
          <p:cNvSpPr txBox="1"/>
          <p:nvPr>
            <p:ph idx="1" type="subTitle"/>
          </p:nvPr>
        </p:nvSpPr>
        <p:spPr>
          <a:xfrm>
            <a:off x="323850" y="4563876"/>
            <a:ext cx="11537949" cy="1673412"/>
          </a:xfrm>
          <a:prstGeom prst="rect">
            <a:avLst/>
          </a:prstGeom>
          <a:solidFill>
            <a:schemeClr val="accent1"/>
          </a:solidFill>
          <a:ln>
            <a:noFill/>
          </a:ln>
        </p:spPr>
        <p:txBody>
          <a:bodyPr anchorCtr="0" anchor="t" bIns="0" lIns="144000" spcFirstLastPara="1" rIns="144000" wrap="square" tIns="108000">
            <a:noAutofit/>
          </a:bodyPr>
          <a:lstStyle/>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rPr lang="en-GB"/>
              <a:t>Jaeyoung Lim, Florian Achermann, David Rohr, Thomas Stastny, Roland Siegwart, Hwangnam Kim</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rPr lang="en-GB"/>
              <a:t>Bachelor Thesis</a:t>
            </a:r>
            <a:endParaRPr/>
          </a:p>
          <a:p>
            <a:pPr indent="0" lvl="0" marL="0" rtl="0" algn="ctr">
              <a:lnSpc>
                <a:spcPct val="100000"/>
              </a:lnSpc>
              <a:spcBef>
                <a:spcPts val="0"/>
              </a:spcBef>
              <a:spcAft>
                <a:spcPts val="0"/>
              </a:spcAft>
              <a:buSzPts val="1800"/>
              <a:buNone/>
            </a:pPr>
            <a:r>
              <a:rPr lang="en-GB"/>
              <a:t>Autonomous Systems Lab, ETH Zurich</a:t>
            </a:r>
            <a:endParaRPr/>
          </a:p>
        </p:txBody>
      </p:sp>
      <p:sp>
        <p:nvSpPr>
          <p:cNvPr id="122" name="Google Shape;122;p12"/>
          <p:cNvSpPr txBox="1"/>
          <p:nvPr>
            <p:ph idx="12" type="sldNum"/>
          </p:nvPr>
        </p:nvSpPr>
        <p:spPr>
          <a:xfrm>
            <a:off x="11624905" y="6308726"/>
            <a:ext cx="355461" cy="46831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123" name="Google Shape;123;p12"/>
          <p:cNvSpPr txBox="1"/>
          <p:nvPr>
            <p:ph type="ctrTitle"/>
          </p:nvPr>
        </p:nvSpPr>
        <p:spPr>
          <a:xfrm>
            <a:off x="323850" y="3429000"/>
            <a:ext cx="11537949" cy="1152128"/>
          </a:xfrm>
          <a:prstGeom prst="rect">
            <a:avLst/>
          </a:prstGeom>
          <a:solidFill>
            <a:schemeClr val="accent1"/>
          </a:solidFill>
          <a:ln>
            <a:noFill/>
          </a:ln>
        </p:spPr>
        <p:txBody>
          <a:bodyPr anchorCtr="0" anchor="t" bIns="0" lIns="144000" spcFirstLastPara="1" rIns="144000" wrap="square" tIns="72000">
            <a:noAutofit/>
          </a:bodyPr>
          <a:lstStyle/>
          <a:p>
            <a:pPr indent="0" lvl="0" marL="0" rtl="0" algn="ctr">
              <a:lnSpc>
                <a:spcPct val="100000"/>
              </a:lnSpc>
              <a:spcBef>
                <a:spcPts val="0"/>
              </a:spcBef>
              <a:spcAft>
                <a:spcPts val="0"/>
              </a:spcAft>
              <a:buClr>
                <a:schemeClr val="lt1"/>
              </a:buClr>
              <a:buSzPts val="3200"/>
              <a:buFont typeface="Arial"/>
              <a:buNone/>
            </a:pPr>
            <a:r>
              <a:rPr lang="en-GB"/>
              <a:t>Unified Path Following Guidance for Hybrid VTOLs </a:t>
            </a:r>
            <a:endParaRPr/>
          </a:p>
        </p:txBody>
      </p:sp>
      <p:pic>
        <p:nvPicPr>
          <p:cNvPr id="124" name="Google Shape;124;p12"/>
          <p:cNvPicPr preferRelativeResize="0"/>
          <p:nvPr>
            <p:ph idx="2" type="pic"/>
          </p:nvPr>
        </p:nvPicPr>
        <p:blipFill rotWithShape="1">
          <a:blip r:embed="rId3">
            <a:alphaModFix/>
          </a:blip>
          <a:srcRect b="0" l="30" r="29" t="0"/>
          <a:stretch/>
        </p:blipFill>
        <p:spPr>
          <a:xfrm>
            <a:off x="323850" y="619200"/>
            <a:ext cx="11537950" cy="2809800"/>
          </a:xfrm>
          <a:prstGeom prst="rect">
            <a:avLst/>
          </a:prstGeom>
          <a:noFill/>
          <a:ln>
            <a:noFill/>
          </a:ln>
        </p:spPr>
      </p:pic>
      <p:sp>
        <p:nvSpPr>
          <p:cNvPr id="125" name="Google Shape;125;p12"/>
          <p:cNvSpPr txBox="1"/>
          <p:nvPr/>
        </p:nvSpPr>
        <p:spPr>
          <a:xfrm>
            <a:off x="2455325" y="4065950"/>
            <a:ext cx="727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u="sng">
                <a:solidFill>
                  <a:schemeClr val="lt1"/>
                </a:solidFill>
              </a:rPr>
              <a:t>Junwoo Hwang</a:t>
            </a:r>
            <a:endParaRPr sz="2300" u="sng">
              <a:solidFill>
                <a:schemeClr val="lt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211" name="Google Shape;211;p2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Goal</a:t>
            </a:r>
            <a:endParaRPr/>
          </a:p>
        </p:txBody>
      </p:sp>
      <p:sp>
        <p:nvSpPr>
          <p:cNvPr id="212" name="Google Shape;212;p21"/>
          <p:cNvSpPr txBox="1"/>
          <p:nvPr/>
        </p:nvSpPr>
        <p:spPr>
          <a:xfrm>
            <a:off x="323850" y="1871675"/>
            <a:ext cx="11656500" cy="1800900"/>
          </a:xfrm>
          <a:prstGeom prst="rect">
            <a:avLst/>
          </a:prstGeom>
          <a:noFill/>
          <a:ln>
            <a:noFill/>
          </a:ln>
        </p:spPr>
        <p:txBody>
          <a:bodyPr anchorCtr="0" anchor="t" bIns="91425" lIns="91425" spcFirstLastPara="1" rIns="91425" wrap="square" tIns="91425">
            <a:spAutoFit/>
          </a:bodyPr>
          <a:lstStyle/>
          <a:p>
            <a:pPr indent="0" lvl="0" marL="0" rtl="0" algn="ctr">
              <a:spcBef>
                <a:spcPts val="500"/>
              </a:spcBef>
              <a:spcAft>
                <a:spcPts val="0"/>
              </a:spcAft>
              <a:buNone/>
            </a:pPr>
            <a:r>
              <a:rPr lang="en-GB" sz="3500">
                <a:solidFill>
                  <a:schemeClr val="dk1"/>
                </a:solidFill>
              </a:rPr>
              <a:t>“</a:t>
            </a:r>
            <a:r>
              <a:rPr b="1" lang="en-GB" sz="3500">
                <a:solidFill>
                  <a:schemeClr val="dk1"/>
                </a:solidFill>
              </a:rPr>
              <a:t>Unified Path Following Guidance</a:t>
            </a:r>
            <a:r>
              <a:rPr lang="en-GB" sz="3500">
                <a:solidFill>
                  <a:schemeClr val="dk1"/>
                </a:solidFill>
              </a:rPr>
              <a:t> that can be used by </a:t>
            </a:r>
            <a:r>
              <a:rPr b="1" lang="en-GB" sz="3500">
                <a:solidFill>
                  <a:schemeClr val="dk1"/>
                </a:solidFill>
              </a:rPr>
              <a:t>Fixed Wing, Multirotor, and Hybrid VTOL</a:t>
            </a:r>
            <a:r>
              <a:rPr lang="en-GB" sz="3500">
                <a:solidFill>
                  <a:schemeClr val="dk1"/>
                </a:solidFill>
              </a:rPr>
              <a:t> utilizing their </a:t>
            </a:r>
            <a:r>
              <a:rPr b="1" lang="en-GB" sz="3500">
                <a:solidFill>
                  <a:schemeClr val="dk1"/>
                </a:solidFill>
              </a:rPr>
              <a:t>full maneuverability envelope</a:t>
            </a:r>
            <a:r>
              <a:rPr lang="en-GB" sz="3500">
                <a:solidFill>
                  <a:schemeClr val="dk1"/>
                </a:solidFill>
              </a:rPr>
              <a:t>”</a:t>
            </a:r>
            <a:endParaRPr sz="3500"/>
          </a:p>
        </p:txBody>
      </p:sp>
      <p:pic>
        <p:nvPicPr>
          <p:cNvPr id="213" name="Google Shape;213;p21"/>
          <p:cNvPicPr preferRelativeResize="0"/>
          <p:nvPr/>
        </p:nvPicPr>
        <p:blipFill>
          <a:blip r:embed="rId3">
            <a:alphaModFix/>
          </a:blip>
          <a:stretch>
            <a:fillRect/>
          </a:stretch>
        </p:blipFill>
        <p:spPr>
          <a:xfrm>
            <a:off x="4398999" y="4183300"/>
            <a:ext cx="3506198" cy="1972226"/>
          </a:xfrm>
          <a:prstGeom prst="rect">
            <a:avLst/>
          </a:prstGeom>
          <a:noFill/>
          <a:ln>
            <a:noFill/>
          </a:ln>
        </p:spPr>
      </p:pic>
      <p:pic>
        <p:nvPicPr>
          <p:cNvPr id="214" name="Google Shape;214;p21"/>
          <p:cNvPicPr preferRelativeResize="0"/>
          <p:nvPr/>
        </p:nvPicPr>
        <p:blipFill>
          <a:blip r:embed="rId4">
            <a:alphaModFix/>
          </a:blip>
          <a:stretch>
            <a:fillRect/>
          </a:stretch>
        </p:blipFill>
        <p:spPr>
          <a:xfrm>
            <a:off x="644125" y="3720250"/>
            <a:ext cx="2354892" cy="2552100"/>
          </a:xfrm>
          <a:prstGeom prst="rect">
            <a:avLst/>
          </a:prstGeom>
          <a:noFill/>
          <a:ln>
            <a:noFill/>
          </a:ln>
        </p:spPr>
      </p:pic>
      <p:pic>
        <p:nvPicPr>
          <p:cNvPr id="215" name="Google Shape;215;p21"/>
          <p:cNvPicPr preferRelativeResize="0"/>
          <p:nvPr/>
        </p:nvPicPr>
        <p:blipFill>
          <a:blip r:embed="rId5">
            <a:alphaModFix/>
          </a:blip>
          <a:stretch>
            <a:fillRect/>
          </a:stretch>
        </p:blipFill>
        <p:spPr>
          <a:xfrm>
            <a:off x="9188201" y="3655900"/>
            <a:ext cx="2354899" cy="25520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Vector Field</a:t>
            </a:r>
            <a:r>
              <a:rPr lang="en-GB"/>
              <a:t> Method</a:t>
            </a:r>
            <a:endParaRPr/>
          </a:p>
          <a:p>
            <a:pPr indent="-342900" lvl="1" marL="914400" rtl="0" algn="l">
              <a:spcBef>
                <a:spcPts val="0"/>
              </a:spcBef>
              <a:spcAft>
                <a:spcPts val="0"/>
              </a:spcAft>
              <a:buSzPts val="1800"/>
              <a:buChar char="○"/>
            </a:pPr>
            <a:r>
              <a:rPr lang="en-GB"/>
              <a:t>If vector is followed, converges to path</a:t>
            </a:r>
            <a:endParaRPr/>
          </a:p>
          <a:p>
            <a:pPr indent="-342900" lvl="1" marL="914400" rtl="0" algn="l">
              <a:spcBef>
                <a:spcPts val="0"/>
              </a:spcBef>
              <a:spcAft>
                <a:spcPts val="0"/>
              </a:spcAft>
              <a:buSzPts val="1800"/>
              <a:buChar char="○"/>
            </a:pPr>
            <a:r>
              <a:rPr lang="en-GB"/>
              <a:t>Desired course setpoint is generated</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AutoNum type="arabicPeriod"/>
            </a:pPr>
            <a:r>
              <a:rPr lang="en-GB"/>
              <a:t>Geometric: more </a:t>
            </a:r>
            <a:r>
              <a:rPr b="1" lang="en-GB"/>
              <a:t>generic</a:t>
            </a:r>
            <a:endParaRPr b="1"/>
          </a:p>
          <a:p>
            <a:pPr indent="-381000" lvl="0" marL="457200" rtl="0" algn="l">
              <a:spcBef>
                <a:spcPts val="0"/>
              </a:spcBef>
              <a:spcAft>
                <a:spcPts val="0"/>
              </a:spcAft>
              <a:buSzPts val="2400"/>
              <a:buAutoNum type="arabicPeriod"/>
            </a:pPr>
            <a:r>
              <a:rPr lang="en-GB"/>
              <a:t>Can be followed by </a:t>
            </a:r>
            <a:r>
              <a:rPr b="1" lang="en-GB"/>
              <a:t>any</a:t>
            </a:r>
            <a:r>
              <a:rPr lang="en-GB"/>
              <a:t> vehicle type!</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GB"/>
              <a:t>Other methods: Optimal control, etc.</a:t>
            </a:r>
            <a:endParaRPr/>
          </a:p>
        </p:txBody>
      </p:sp>
      <p:sp>
        <p:nvSpPr>
          <p:cNvPr id="222" name="Google Shape;222;p2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223" name="Google Shape;223;p2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Approach</a:t>
            </a:r>
            <a:endParaRPr/>
          </a:p>
        </p:txBody>
      </p:sp>
      <p:pic>
        <p:nvPicPr>
          <p:cNvPr id="224" name="Google Shape;224;p22"/>
          <p:cNvPicPr preferRelativeResize="0"/>
          <p:nvPr/>
        </p:nvPicPr>
        <p:blipFill rotWithShape="1">
          <a:blip r:embed="rId3">
            <a:alphaModFix/>
          </a:blip>
          <a:srcRect b="0" l="0" r="0" t="6924"/>
          <a:stretch/>
        </p:blipFill>
        <p:spPr>
          <a:xfrm>
            <a:off x="6233975" y="1662925"/>
            <a:ext cx="5631825" cy="411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3"/>
          <p:cNvPicPr preferRelativeResize="0"/>
          <p:nvPr/>
        </p:nvPicPr>
        <p:blipFill>
          <a:blip r:embed="rId4">
            <a:alphaModFix/>
          </a:blip>
          <a:stretch>
            <a:fillRect/>
          </a:stretch>
        </p:blipFill>
        <p:spPr>
          <a:xfrm>
            <a:off x="1588075" y="1234050"/>
            <a:ext cx="7336150" cy="4963499"/>
          </a:xfrm>
          <a:prstGeom prst="rect">
            <a:avLst/>
          </a:prstGeom>
          <a:noFill/>
          <a:ln>
            <a:noFill/>
          </a:ln>
        </p:spPr>
      </p:pic>
      <p:sp>
        <p:nvSpPr>
          <p:cNvPr id="231" name="Google Shape;231;p2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32" name="Google Shape;232;p23"/>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Approach: Overview</a:t>
            </a:r>
            <a:endParaRPr/>
          </a:p>
        </p:txBody>
      </p:sp>
      <p:sp>
        <p:nvSpPr>
          <p:cNvPr id="233" name="Google Shape;233;p23"/>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234" name="Google Shape;234;p23"/>
          <p:cNvPicPr preferRelativeResize="0"/>
          <p:nvPr/>
        </p:nvPicPr>
        <p:blipFill>
          <a:blip r:embed="rId5">
            <a:alphaModFix/>
          </a:blip>
          <a:stretch>
            <a:fillRect/>
          </a:stretch>
        </p:blipFill>
        <p:spPr>
          <a:xfrm>
            <a:off x="4266625" y="1128175"/>
            <a:ext cx="562200" cy="5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1588075" y="1234050"/>
            <a:ext cx="7336150" cy="4963499"/>
          </a:xfrm>
          <a:prstGeom prst="rect">
            <a:avLst/>
          </a:prstGeom>
          <a:noFill/>
          <a:ln>
            <a:noFill/>
          </a:ln>
        </p:spPr>
      </p:pic>
      <p:sp>
        <p:nvSpPr>
          <p:cNvPr id="241" name="Google Shape;241;p2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42" name="Google Shape;242;p24"/>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Approach: Problem Definition</a:t>
            </a:r>
            <a:endParaRPr/>
          </a:p>
        </p:txBody>
      </p:sp>
      <p:sp>
        <p:nvSpPr>
          <p:cNvPr id="243" name="Google Shape;243;p24"/>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244" name="Google Shape;244;p24"/>
          <p:cNvPicPr preferRelativeResize="0"/>
          <p:nvPr/>
        </p:nvPicPr>
        <p:blipFill>
          <a:blip r:embed="rId4">
            <a:alphaModFix/>
          </a:blip>
          <a:stretch>
            <a:fillRect/>
          </a:stretch>
        </p:blipFill>
        <p:spPr>
          <a:xfrm>
            <a:off x="4266625" y="1128175"/>
            <a:ext cx="562200" cy="562200"/>
          </a:xfrm>
          <a:prstGeom prst="rect">
            <a:avLst/>
          </a:prstGeom>
          <a:noFill/>
          <a:ln>
            <a:noFill/>
          </a:ln>
        </p:spPr>
      </p:pic>
      <p:pic>
        <p:nvPicPr>
          <p:cNvPr id="245" name="Google Shape;245;p24"/>
          <p:cNvPicPr preferRelativeResize="0"/>
          <p:nvPr/>
        </p:nvPicPr>
        <p:blipFill>
          <a:blip r:embed="rId5">
            <a:alphaModFix/>
          </a:blip>
          <a:stretch>
            <a:fillRect/>
          </a:stretch>
        </p:blipFill>
        <p:spPr>
          <a:xfrm>
            <a:off x="9098650" y="3248425"/>
            <a:ext cx="2938349" cy="823825"/>
          </a:xfrm>
          <a:prstGeom prst="rect">
            <a:avLst/>
          </a:prstGeom>
          <a:noFill/>
          <a:ln>
            <a:noFill/>
          </a:ln>
        </p:spPr>
      </p:pic>
      <p:pic>
        <p:nvPicPr>
          <p:cNvPr id="246" name="Google Shape;246;p24"/>
          <p:cNvPicPr preferRelativeResize="0"/>
          <p:nvPr/>
        </p:nvPicPr>
        <p:blipFill>
          <a:blip r:embed="rId6">
            <a:alphaModFix/>
          </a:blip>
          <a:stretch>
            <a:fillRect/>
          </a:stretch>
        </p:blipFill>
        <p:spPr>
          <a:xfrm>
            <a:off x="8994750" y="1286450"/>
            <a:ext cx="3146151" cy="86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253" name="Google Shape;253;p2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54" name="Google Shape;254;p25"/>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Methods</a:t>
            </a:r>
            <a:endParaRPr/>
          </a:p>
        </p:txBody>
      </p:sp>
      <p:sp>
        <p:nvSpPr>
          <p:cNvPr id="255" name="Google Shape;255;p25"/>
          <p:cNvSpPr/>
          <p:nvPr>
            <p:ph idx="2" type="pic"/>
          </p:nvPr>
        </p:nvSpPr>
        <p:spPr>
          <a:xfrm>
            <a:off x="323850" y="619200"/>
            <a:ext cx="11538000" cy="2809800"/>
          </a:xfrm>
          <a:prstGeom prst="rect">
            <a:avLst/>
          </a:prstGeom>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aphicFrame>
        <p:nvGraphicFramePr>
          <p:cNvPr id="261" name="Google Shape;261;p26"/>
          <p:cNvGraphicFramePr/>
          <p:nvPr/>
        </p:nvGraphicFramePr>
        <p:xfrm>
          <a:off x="952488" y="1563150"/>
          <a:ext cx="3000000" cy="3000000"/>
        </p:xfrm>
        <a:graphic>
          <a:graphicData uri="http://schemas.openxmlformats.org/drawingml/2006/table">
            <a:tbl>
              <a:tblPr>
                <a:noFill/>
                <a:tableStyleId>{97DA167F-F3F5-411F-85BB-820E4AB75AF4}</a:tableStyleId>
              </a:tblPr>
              <a:tblGrid>
                <a:gridCol w="5141125"/>
              </a:tblGrid>
              <a:tr h="9167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10170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6557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62" name="Google Shape;262;p2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63" name="Google Shape;263;p26"/>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Methods</a:t>
            </a:r>
            <a:endParaRPr/>
          </a:p>
        </p:txBody>
      </p:sp>
      <p:sp>
        <p:nvSpPr>
          <p:cNvPr id="264" name="Google Shape;264;p26"/>
          <p:cNvSpPr txBox="1"/>
          <p:nvPr/>
        </p:nvSpPr>
        <p:spPr>
          <a:xfrm>
            <a:off x="1811288" y="1785950"/>
            <a:ext cx="31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Unicyclic (Original)</a:t>
            </a:r>
            <a:endParaRPr b="1" sz="2100">
              <a:solidFill>
                <a:schemeClr val="dk1"/>
              </a:solidFill>
            </a:endParaRPr>
          </a:p>
        </p:txBody>
      </p:sp>
      <p:pic>
        <p:nvPicPr>
          <p:cNvPr id="265" name="Google Shape;265;p26"/>
          <p:cNvPicPr preferRelativeResize="0"/>
          <p:nvPr/>
        </p:nvPicPr>
        <p:blipFill rotWithShape="1">
          <a:blip r:embed="rId3">
            <a:alphaModFix/>
          </a:blip>
          <a:srcRect b="0" l="0" r="0" t="9156"/>
          <a:stretch/>
        </p:blipFill>
        <p:spPr>
          <a:xfrm>
            <a:off x="2189575" y="4778425"/>
            <a:ext cx="2590800" cy="1211350"/>
          </a:xfrm>
          <a:prstGeom prst="rect">
            <a:avLst/>
          </a:prstGeom>
          <a:noFill/>
          <a:ln>
            <a:noFill/>
          </a:ln>
        </p:spPr>
      </p:pic>
      <p:pic>
        <p:nvPicPr>
          <p:cNvPr id="266" name="Google Shape;266;p26"/>
          <p:cNvPicPr preferRelativeResize="0"/>
          <p:nvPr/>
        </p:nvPicPr>
        <p:blipFill>
          <a:blip r:embed="rId4">
            <a:alphaModFix/>
          </a:blip>
          <a:stretch>
            <a:fillRect/>
          </a:stretch>
        </p:blipFill>
        <p:spPr>
          <a:xfrm>
            <a:off x="2165775" y="2626488"/>
            <a:ext cx="2638425" cy="1819275"/>
          </a:xfrm>
          <a:prstGeom prst="rect">
            <a:avLst/>
          </a:prstGeom>
          <a:noFill/>
          <a:ln>
            <a:noFill/>
          </a:ln>
        </p:spPr>
      </p:pic>
      <p:pic>
        <p:nvPicPr>
          <p:cNvPr id="267" name="Google Shape;267;p26"/>
          <p:cNvPicPr preferRelativeResize="0"/>
          <p:nvPr/>
        </p:nvPicPr>
        <p:blipFill rotWithShape="1">
          <a:blip r:embed="rId5">
            <a:alphaModFix/>
          </a:blip>
          <a:srcRect b="8759" l="0" r="0" t="0"/>
          <a:stretch/>
        </p:blipFill>
        <p:spPr>
          <a:xfrm>
            <a:off x="7001475" y="1563150"/>
            <a:ext cx="4148830" cy="3310475"/>
          </a:xfrm>
          <a:prstGeom prst="rect">
            <a:avLst/>
          </a:prstGeom>
          <a:noFill/>
          <a:ln>
            <a:noFill/>
          </a:ln>
        </p:spPr>
      </p:pic>
      <p:pic>
        <p:nvPicPr>
          <p:cNvPr id="268" name="Google Shape;268;p26"/>
          <p:cNvPicPr preferRelativeResize="0"/>
          <p:nvPr/>
        </p:nvPicPr>
        <p:blipFill>
          <a:blip r:embed="rId6">
            <a:alphaModFix/>
          </a:blip>
          <a:stretch>
            <a:fillRect/>
          </a:stretch>
        </p:blipFill>
        <p:spPr>
          <a:xfrm>
            <a:off x="6861313" y="5041900"/>
            <a:ext cx="4429125" cy="126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aphicFrame>
        <p:nvGraphicFramePr>
          <p:cNvPr id="274" name="Google Shape;274;p27"/>
          <p:cNvGraphicFramePr/>
          <p:nvPr/>
        </p:nvGraphicFramePr>
        <p:xfrm>
          <a:off x="952488" y="1563150"/>
          <a:ext cx="3000000" cy="3000000"/>
        </p:xfrm>
        <a:graphic>
          <a:graphicData uri="http://schemas.openxmlformats.org/drawingml/2006/table">
            <a:tbl>
              <a:tblPr>
                <a:noFill/>
                <a:tableStyleId>{97DA167F-F3F5-411F-85BB-820E4AB75AF4}</a:tableStyleId>
              </a:tblPr>
              <a:tblGrid>
                <a:gridCol w="5141125"/>
                <a:gridCol w="5141125"/>
              </a:tblGrid>
              <a:tr h="9167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10170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65572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75" name="Google Shape;275;p2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76" name="Google Shape;276;p27"/>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Methods</a:t>
            </a:r>
            <a:endParaRPr/>
          </a:p>
        </p:txBody>
      </p:sp>
      <p:sp>
        <p:nvSpPr>
          <p:cNvPr id="277" name="Google Shape;277;p27"/>
          <p:cNvSpPr txBox="1"/>
          <p:nvPr/>
        </p:nvSpPr>
        <p:spPr>
          <a:xfrm>
            <a:off x="6856453" y="1739300"/>
            <a:ext cx="383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Hybrid (Proposed)</a:t>
            </a:r>
            <a:endParaRPr b="1" sz="2100">
              <a:solidFill>
                <a:schemeClr val="dk1"/>
              </a:solidFill>
            </a:endParaRPr>
          </a:p>
        </p:txBody>
      </p:sp>
      <p:sp>
        <p:nvSpPr>
          <p:cNvPr id="278" name="Google Shape;278;p27"/>
          <p:cNvSpPr txBox="1"/>
          <p:nvPr/>
        </p:nvSpPr>
        <p:spPr>
          <a:xfrm>
            <a:off x="1811288" y="1785950"/>
            <a:ext cx="31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Unicyclic (Original)</a:t>
            </a:r>
            <a:endParaRPr b="1" sz="2100">
              <a:solidFill>
                <a:schemeClr val="dk1"/>
              </a:solidFill>
            </a:endParaRPr>
          </a:p>
        </p:txBody>
      </p:sp>
      <p:pic>
        <p:nvPicPr>
          <p:cNvPr id="279" name="Google Shape;279;p27"/>
          <p:cNvPicPr preferRelativeResize="0"/>
          <p:nvPr/>
        </p:nvPicPr>
        <p:blipFill>
          <a:blip r:embed="rId4">
            <a:alphaModFix/>
          </a:blip>
          <a:stretch>
            <a:fillRect/>
          </a:stretch>
        </p:blipFill>
        <p:spPr>
          <a:xfrm>
            <a:off x="7397850" y="4778425"/>
            <a:ext cx="2751495" cy="1211350"/>
          </a:xfrm>
          <a:prstGeom prst="rect">
            <a:avLst/>
          </a:prstGeom>
          <a:noFill/>
          <a:ln>
            <a:noFill/>
          </a:ln>
        </p:spPr>
      </p:pic>
      <p:pic>
        <p:nvPicPr>
          <p:cNvPr id="280" name="Google Shape;280;p27"/>
          <p:cNvPicPr preferRelativeResize="0"/>
          <p:nvPr/>
        </p:nvPicPr>
        <p:blipFill rotWithShape="1">
          <a:blip r:embed="rId5">
            <a:alphaModFix/>
          </a:blip>
          <a:srcRect b="0" l="0" r="0" t="9156"/>
          <a:stretch/>
        </p:blipFill>
        <p:spPr>
          <a:xfrm>
            <a:off x="2189575" y="4778425"/>
            <a:ext cx="2590800" cy="1211350"/>
          </a:xfrm>
          <a:prstGeom prst="rect">
            <a:avLst/>
          </a:prstGeom>
          <a:noFill/>
          <a:ln>
            <a:noFill/>
          </a:ln>
        </p:spPr>
      </p:pic>
      <p:pic>
        <p:nvPicPr>
          <p:cNvPr id="281" name="Google Shape;281;p27"/>
          <p:cNvPicPr preferRelativeResize="0"/>
          <p:nvPr/>
        </p:nvPicPr>
        <p:blipFill>
          <a:blip r:embed="rId6">
            <a:alphaModFix/>
          </a:blip>
          <a:stretch>
            <a:fillRect/>
          </a:stretch>
        </p:blipFill>
        <p:spPr>
          <a:xfrm>
            <a:off x="2165775" y="2626488"/>
            <a:ext cx="2638425" cy="1819275"/>
          </a:xfrm>
          <a:prstGeom prst="rect">
            <a:avLst/>
          </a:prstGeom>
          <a:noFill/>
          <a:ln>
            <a:noFill/>
          </a:ln>
        </p:spPr>
      </p:pic>
      <p:pic>
        <p:nvPicPr>
          <p:cNvPr id="282" name="Google Shape;282;p27"/>
          <p:cNvPicPr preferRelativeResize="0"/>
          <p:nvPr/>
        </p:nvPicPr>
        <p:blipFill>
          <a:blip r:embed="rId7">
            <a:alphaModFix/>
          </a:blip>
          <a:stretch>
            <a:fillRect/>
          </a:stretch>
        </p:blipFill>
        <p:spPr>
          <a:xfrm>
            <a:off x="6227000" y="2608132"/>
            <a:ext cx="4940799" cy="1856000"/>
          </a:xfrm>
          <a:prstGeom prst="rect">
            <a:avLst/>
          </a:prstGeom>
          <a:noFill/>
          <a:ln>
            <a:noFill/>
          </a:ln>
        </p:spPr>
      </p:pic>
      <p:sp>
        <p:nvSpPr>
          <p:cNvPr id="283" name="Google Shape;283;p27"/>
          <p:cNvSpPr/>
          <p:nvPr/>
        </p:nvSpPr>
        <p:spPr>
          <a:xfrm>
            <a:off x="2992775" y="4828050"/>
            <a:ext cx="624000" cy="111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8035675" y="5477825"/>
            <a:ext cx="1006200" cy="4683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8035675" y="4915625"/>
            <a:ext cx="624000" cy="468300"/>
          </a:xfrm>
          <a:prstGeom prst="rect">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292" name="Google Shape;292;p2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93" name="Google Shape;293;p28"/>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Evaluation</a:t>
            </a:r>
            <a:endParaRPr/>
          </a:p>
        </p:txBody>
      </p:sp>
      <p:sp>
        <p:nvSpPr>
          <p:cNvPr id="294" name="Google Shape;294;p28"/>
          <p:cNvSpPr/>
          <p:nvPr>
            <p:ph idx="2" type="pic"/>
          </p:nvPr>
        </p:nvSpPr>
        <p:spPr>
          <a:xfrm>
            <a:off x="323850" y="619200"/>
            <a:ext cx="11538000" cy="2809800"/>
          </a:xfrm>
          <a:prstGeom prst="rect">
            <a:avLst/>
          </a:prstGeom>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01" name="Google Shape;301;p2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Criteria</a:t>
            </a:r>
            <a:endParaRPr/>
          </a:p>
        </p:txBody>
      </p:sp>
      <p:pic>
        <p:nvPicPr>
          <p:cNvPr id="302" name="Google Shape;302;p29"/>
          <p:cNvPicPr preferRelativeResize="0"/>
          <p:nvPr/>
        </p:nvPicPr>
        <p:blipFill rotWithShape="1">
          <a:blip r:embed="rId3">
            <a:alphaModFix/>
          </a:blip>
          <a:srcRect b="0" l="0" r="0" t="26578"/>
          <a:stretch/>
        </p:blipFill>
        <p:spPr>
          <a:xfrm>
            <a:off x="511625" y="1850723"/>
            <a:ext cx="5103200" cy="3642201"/>
          </a:xfrm>
          <a:prstGeom prst="rect">
            <a:avLst/>
          </a:prstGeom>
          <a:noFill/>
          <a:ln>
            <a:noFill/>
          </a:ln>
        </p:spPr>
      </p:pic>
      <p:sp>
        <p:nvSpPr>
          <p:cNvPr id="303" name="Google Shape;303;p29"/>
          <p:cNvSpPr txBox="1"/>
          <p:nvPr>
            <p:ph idx="1" type="body"/>
          </p:nvPr>
        </p:nvSpPr>
        <p:spPr>
          <a:xfrm>
            <a:off x="6094425" y="1871675"/>
            <a:ext cx="57675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u="sng"/>
              <a:t>Approach speed</a:t>
            </a:r>
            <a:r>
              <a:rPr b="1" lang="en-GB"/>
              <a:t>: </a:t>
            </a:r>
            <a:r>
              <a:rPr lang="en-GB"/>
              <a:t>Does it approach at required speed?</a:t>
            </a:r>
            <a:endParaRPr/>
          </a:p>
          <a:p>
            <a:pPr indent="-381000" lvl="0" marL="457200" rtl="0" algn="l">
              <a:spcBef>
                <a:spcPts val="0"/>
              </a:spcBef>
              <a:spcAft>
                <a:spcPts val="0"/>
              </a:spcAft>
              <a:buSzPts val="2400"/>
              <a:buChar char="●"/>
            </a:pPr>
            <a:r>
              <a:rPr b="1" lang="en-GB" u="sng"/>
              <a:t>Path speed</a:t>
            </a:r>
            <a:r>
              <a:rPr b="1" lang="en-GB"/>
              <a:t>: </a:t>
            </a:r>
            <a:r>
              <a:rPr lang="en-GB"/>
              <a:t>Does it reach the speed on path?</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Char char="●"/>
            </a:pPr>
            <a:r>
              <a:rPr b="1" lang="en-GB"/>
              <a:t>Monotonicity</a:t>
            </a:r>
            <a:r>
              <a:rPr lang="en-GB"/>
              <a:t>: Monotonic ground speed profile</a:t>
            </a:r>
            <a:endParaRPr/>
          </a:p>
          <a:p>
            <a:pPr indent="-381000" lvl="0" marL="457200" rtl="0" algn="l">
              <a:spcBef>
                <a:spcPts val="0"/>
              </a:spcBef>
              <a:spcAft>
                <a:spcPts val="0"/>
              </a:spcAft>
              <a:buSzPts val="2400"/>
              <a:buChar char="●"/>
            </a:pPr>
            <a:r>
              <a:rPr b="1" lang="en-GB"/>
              <a:t>Acceleration</a:t>
            </a:r>
            <a:r>
              <a:rPr lang="en-GB"/>
              <a:t>: Doesn’t exceed vehicle’s limit</a:t>
            </a:r>
            <a:endParaRPr/>
          </a:p>
          <a:p>
            <a:pPr indent="-381000" lvl="0" marL="457200" rtl="0" algn="l">
              <a:spcBef>
                <a:spcPts val="0"/>
              </a:spcBef>
              <a:spcAft>
                <a:spcPts val="0"/>
              </a:spcAft>
              <a:buSzPts val="2400"/>
              <a:buChar char="●"/>
            </a:pPr>
            <a:r>
              <a:rPr b="1" lang="en-GB"/>
              <a:t>Course rate</a:t>
            </a:r>
            <a:r>
              <a:rPr lang="en-GB"/>
              <a:t>: Doesn’t exceed vehicle’s yaw rate limit (FW)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10" name="Google Shape;310;p3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Zero speed on path</a:t>
            </a:r>
            <a:endParaRPr/>
          </a:p>
        </p:txBody>
      </p:sp>
      <p:pic>
        <p:nvPicPr>
          <p:cNvPr id="311" name="Google Shape;311;p30"/>
          <p:cNvPicPr preferRelativeResize="0"/>
          <p:nvPr/>
        </p:nvPicPr>
        <p:blipFill>
          <a:blip r:embed="rId4">
            <a:alphaModFix/>
          </a:blip>
          <a:stretch>
            <a:fillRect/>
          </a:stretch>
        </p:blipFill>
        <p:spPr>
          <a:xfrm>
            <a:off x="1479650" y="3871400"/>
            <a:ext cx="2592176" cy="1629052"/>
          </a:xfrm>
          <a:prstGeom prst="rect">
            <a:avLst/>
          </a:prstGeom>
          <a:noFill/>
          <a:ln>
            <a:noFill/>
          </a:ln>
        </p:spPr>
      </p:pic>
      <p:graphicFrame>
        <p:nvGraphicFramePr>
          <p:cNvPr id="312" name="Google Shape;312;p30"/>
          <p:cNvGraphicFramePr/>
          <p:nvPr/>
        </p:nvGraphicFramePr>
        <p:xfrm>
          <a:off x="1694375" y="1592713"/>
          <a:ext cx="3000000" cy="3000000"/>
        </p:xfrm>
        <a:graphic>
          <a:graphicData uri="http://schemas.openxmlformats.org/drawingml/2006/table">
            <a:tbl>
              <a:tblPr>
                <a:noFill/>
                <a:tableStyleId>{97DA167F-F3F5-411F-85BB-820E4AB75AF4}</a:tableStyleId>
              </a:tblPr>
              <a:tblGrid>
                <a:gridCol w="1081375"/>
                <a:gridCol w="1081375"/>
              </a:tblGrid>
              <a:tr h="396200">
                <a:tc>
                  <a:txBody>
                    <a:bodyPr/>
                    <a:lstStyle/>
                    <a:p>
                      <a:pPr indent="0" lvl="0" marL="0" rtl="0" algn="ctr">
                        <a:spcBef>
                          <a:spcPts val="0"/>
                        </a:spcBef>
                        <a:spcAft>
                          <a:spcPts val="0"/>
                        </a:spcAft>
                        <a:buNone/>
                      </a:pPr>
                      <a:r>
                        <a:rPr lang="en-GB"/>
                        <a:t>Parameter</a:t>
                      </a:r>
                      <a:endParaRPr/>
                    </a:p>
                  </a:txBody>
                  <a:tcPr marT="91425" marB="91425" marR="91425" marL="91425"/>
                </a:tc>
                <a:tc>
                  <a:txBody>
                    <a:bodyPr/>
                    <a:lstStyle/>
                    <a:p>
                      <a:pPr indent="0" lvl="0" marL="0" rtl="0" algn="ctr">
                        <a:spcBef>
                          <a:spcPts val="0"/>
                        </a:spcBef>
                        <a:spcAft>
                          <a:spcPts val="0"/>
                        </a:spcAft>
                        <a:buNone/>
                      </a:pPr>
                      <a:r>
                        <a:rPr lang="en-GB"/>
                        <a:t>Value</a:t>
                      </a:r>
                      <a:endParaRPr/>
                    </a:p>
                  </a:txBody>
                  <a:tcPr marT="91425" marB="91425" marR="91425" marL="91425"/>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6</a:t>
                      </a:r>
                      <a:endParaRPr/>
                    </a:p>
                  </a:txBody>
                  <a:tcPr marT="91425" marB="91425" marR="91425" marL="91425"/>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6</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GB"/>
                        <a:t>0</a:t>
                      </a:r>
                      <a:endParaRPr b="1"/>
                    </a:p>
                  </a:txBody>
                  <a:tcPr marT="91425" marB="91425" marR="91425" marL="91425"/>
                </a:tc>
              </a:tr>
            </a:tbl>
          </a:graphicData>
        </a:graphic>
      </p:graphicFrame>
      <p:pic>
        <p:nvPicPr>
          <p:cNvPr id="313" name="Google Shape;313;p30"/>
          <p:cNvPicPr preferRelativeResize="0"/>
          <p:nvPr/>
        </p:nvPicPr>
        <p:blipFill rotWithShape="1">
          <a:blip r:embed="rId5">
            <a:alphaModFix/>
          </a:blip>
          <a:srcRect b="0" l="10602" r="0" t="0"/>
          <a:stretch/>
        </p:blipFill>
        <p:spPr>
          <a:xfrm>
            <a:off x="2008287" y="2016084"/>
            <a:ext cx="513501" cy="315925"/>
          </a:xfrm>
          <a:prstGeom prst="rect">
            <a:avLst/>
          </a:prstGeom>
          <a:noFill/>
          <a:ln>
            <a:noFill/>
          </a:ln>
        </p:spPr>
      </p:pic>
      <p:pic>
        <p:nvPicPr>
          <p:cNvPr id="314" name="Google Shape;314;p30"/>
          <p:cNvPicPr preferRelativeResize="0"/>
          <p:nvPr/>
        </p:nvPicPr>
        <p:blipFill>
          <a:blip r:embed="rId6">
            <a:alphaModFix/>
          </a:blip>
          <a:stretch>
            <a:fillRect/>
          </a:stretch>
        </p:blipFill>
        <p:spPr>
          <a:xfrm>
            <a:off x="1917525" y="2412263"/>
            <a:ext cx="695029" cy="278025"/>
          </a:xfrm>
          <a:prstGeom prst="rect">
            <a:avLst/>
          </a:prstGeom>
          <a:noFill/>
          <a:ln>
            <a:noFill/>
          </a:ln>
        </p:spPr>
      </p:pic>
      <p:pic>
        <p:nvPicPr>
          <p:cNvPr id="315" name="Google Shape;315;p30"/>
          <p:cNvPicPr preferRelativeResize="0"/>
          <p:nvPr/>
        </p:nvPicPr>
        <p:blipFill rotWithShape="1">
          <a:blip r:embed="rId7">
            <a:alphaModFix/>
          </a:blip>
          <a:srcRect b="0" l="0" r="6699" t="0"/>
          <a:stretch/>
        </p:blipFill>
        <p:spPr>
          <a:xfrm>
            <a:off x="2008263" y="2846737"/>
            <a:ext cx="471611" cy="278025"/>
          </a:xfrm>
          <a:prstGeom prst="rect">
            <a:avLst/>
          </a:prstGeom>
          <a:noFill/>
          <a:ln>
            <a:noFill/>
          </a:ln>
        </p:spPr>
      </p:pic>
      <p:pic>
        <p:nvPicPr>
          <p:cNvPr id="316" name="Google Shape;316;p30"/>
          <p:cNvPicPr preferRelativeResize="0"/>
          <p:nvPr/>
        </p:nvPicPr>
        <p:blipFill>
          <a:blip r:embed="rId8">
            <a:alphaModFix/>
          </a:blip>
          <a:stretch>
            <a:fillRect/>
          </a:stretch>
        </p:blipFill>
        <p:spPr>
          <a:xfrm>
            <a:off x="5335449" y="1352075"/>
            <a:ext cx="6481176" cy="3112700"/>
          </a:xfrm>
          <a:prstGeom prst="rect">
            <a:avLst/>
          </a:prstGeom>
          <a:noFill/>
          <a:ln>
            <a:noFill/>
          </a:ln>
        </p:spPr>
      </p:pic>
      <p:pic>
        <p:nvPicPr>
          <p:cNvPr id="317" name="Google Shape;317;p30"/>
          <p:cNvPicPr preferRelativeResize="0"/>
          <p:nvPr/>
        </p:nvPicPr>
        <p:blipFill>
          <a:blip r:embed="rId9">
            <a:alphaModFix/>
          </a:blip>
          <a:stretch>
            <a:fillRect/>
          </a:stretch>
        </p:blipFill>
        <p:spPr>
          <a:xfrm>
            <a:off x="5426224" y="4410750"/>
            <a:ext cx="4342177" cy="244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3"/>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132" name="Google Shape;132;p1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33" name="Google Shape;133;p13"/>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Motivation</a:t>
            </a:r>
            <a:endParaRPr/>
          </a:p>
        </p:txBody>
      </p:sp>
      <p:sp>
        <p:nvSpPr>
          <p:cNvPr id="134" name="Google Shape;134;p13"/>
          <p:cNvSpPr/>
          <p:nvPr>
            <p:ph idx="2" type="pic"/>
          </p:nvPr>
        </p:nvSpPr>
        <p:spPr>
          <a:xfrm>
            <a:off x="323850" y="619200"/>
            <a:ext cx="11538000" cy="2809800"/>
          </a:xfrm>
          <a:prstGeom prst="rect">
            <a:avLst/>
          </a:prstGeom>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24" name="Google Shape;324;p3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High speed on path</a:t>
            </a:r>
            <a:endParaRPr/>
          </a:p>
        </p:txBody>
      </p:sp>
      <p:pic>
        <p:nvPicPr>
          <p:cNvPr id="325" name="Google Shape;325;p31"/>
          <p:cNvPicPr preferRelativeResize="0"/>
          <p:nvPr/>
        </p:nvPicPr>
        <p:blipFill>
          <a:blip r:embed="rId3">
            <a:alphaModFix/>
          </a:blip>
          <a:stretch>
            <a:fillRect/>
          </a:stretch>
        </p:blipFill>
        <p:spPr>
          <a:xfrm>
            <a:off x="1136727" y="3855875"/>
            <a:ext cx="3173449" cy="1719225"/>
          </a:xfrm>
          <a:prstGeom prst="rect">
            <a:avLst/>
          </a:prstGeom>
          <a:noFill/>
          <a:ln>
            <a:noFill/>
          </a:ln>
        </p:spPr>
      </p:pic>
      <p:graphicFrame>
        <p:nvGraphicFramePr>
          <p:cNvPr id="326" name="Google Shape;326;p31"/>
          <p:cNvGraphicFramePr/>
          <p:nvPr/>
        </p:nvGraphicFramePr>
        <p:xfrm>
          <a:off x="1642063" y="1504275"/>
          <a:ext cx="3000000" cy="3000000"/>
        </p:xfrm>
        <a:graphic>
          <a:graphicData uri="http://schemas.openxmlformats.org/drawingml/2006/table">
            <a:tbl>
              <a:tblPr>
                <a:noFill/>
                <a:tableStyleId>{97DA167F-F3F5-411F-85BB-820E4AB75AF4}</a:tableStyleId>
              </a:tblPr>
              <a:tblGrid>
                <a:gridCol w="1081375"/>
                <a:gridCol w="1081375"/>
              </a:tblGrid>
              <a:tr h="396200">
                <a:tc>
                  <a:txBody>
                    <a:bodyPr/>
                    <a:lstStyle/>
                    <a:p>
                      <a:pPr indent="0" lvl="0" marL="0" rtl="0" algn="ctr">
                        <a:spcBef>
                          <a:spcPts val="0"/>
                        </a:spcBef>
                        <a:spcAft>
                          <a:spcPts val="0"/>
                        </a:spcAft>
                        <a:buNone/>
                      </a:pPr>
                      <a:r>
                        <a:rPr lang="en-GB"/>
                        <a:t>Parameter</a:t>
                      </a:r>
                      <a:endParaRPr/>
                    </a:p>
                  </a:txBody>
                  <a:tcPr marT="91425" marB="91425" marR="91425" marL="91425"/>
                </a:tc>
                <a:tc>
                  <a:txBody>
                    <a:bodyPr/>
                    <a:lstStyle/>
                    <a:p>
                      <a:pPr indent="0" lvl="0" marL="0" rtl="0" algn="ctr">
                        <a:spcBef>
                          <a:spcPts val="0"/>
                        </a:spcBef>
                        <a:spcAft>
                          <a:spcPts val="0"/>
                        </a:spcAft>
                        <a:buNone/>
                      </a:pPr>
                      <a:r>
                        <a:rPr lang="en-GB"/>
                        <a:t>Value</a:t>
                      </a:r>
                      <a:endParaRPr/>
                    </a:p>
                  </a:txBody>
                  <a:tcPr marT="91425" marB="91425" marR="91425" marL="91425"/>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6</a:t>
                      </a:r>
                      <a:endParaRPr/>
                    </a:p>
                  </a:txBody>
                  <a:tcPr marT="91425" marB="91425" marR="91425" marL="91425"/>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6</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GB"/>
                        <a:t>12</a:t>
                      </a:r>
                      <a:endParaRPr b="1"/>
                    </a:p>
                  </a:txBody>
                  <a:tcPr marT="91425" marB="91425" marR="91425" marL="91425"/>
                </a:tc>
              </a:tr>
            </a:tbl>
          </a:graphicData>
        </a:graphic>
      </p:graphicFrame>
      <p:pic>
        <p:nvPicPr>
          <p:cNvPr id="327" name="Google Shape;327;p31"/>
          <p:cNvPicPr preferRelativeResize="0"/>
          <p:nvPr/>
        </p:nvPicPr>
        <p:blipFill rotWithShape="1">
          <a:blip r:embed="rId4">
            <a:alphaModFix/>
          </a:blip>
          <a:srcRect b="0" l="10602" r="0" t="0"/>
          <a:stretch/>
        </p:blipFill>
        <p:spPr>
          <a:xfrm>
            <a:off x="1955975" y="1927647"/>
            <a:ext cx="513501" cy="315925"/>
          </a:xfrm>
          <a:prstGeom prst="rect">
            <a:avLst/>
          </a:prstGeom>
          <a:noFill/>
          <a:ln>
            <a:noFill/>
          </a:ln>
        </p:spPr>
      </p:pic>
      <p:pic>
        <p:nvPicPr>
          <p:cNvPr id="328" name="Google Shape;328;p31"/>
          <p:cNvPicPr preferRelativeResize="0"/>
          <p:nvPr/>
        </p:nvPicPr>
        <p:blipFill>
          <a:blip r:embed="rId5">
            <a:alphaModFix/>
          </a:blip>
          <a:stretch>
            <a:fillRect/>
          </a:stretch>
        </p:blipFill>
        <p:spPr>
          <a:xfrm>
            <a:off x="1865213" y="2323825"/>
            <a:ext cx="695029" cy="278025"/>
          </a:xfrm>
          <a:prstGeom prst="rect">
            <a:avLst/>
          </a:prstGeom>
          <a:noFill/>
          <a:ln>
            <a:noFill/>
          </a:ln>
        </p:spPr>
      </p:pic>
      <p:pic>
        <p:nvPicPr>
          <p:cNvPr id="329" name="Google Shape;329;p31"/>
          <p:cNvPicPr preferRelativeResize="0"/>
          <p:nvPr/>
        </p:nvPicPr>
        <p:blipFill rotWithShape="1">
          <a:blip r:embed="rId6">
            <a:alphaModFix/>
          </a:blip>
          <a:srcRect b="0" l="0" r="6699" t="0"/>
          <a:stretch/>
        </p:blipFill>
        <p:spPr>
          <a:xfrm>
            <a:off x="1955950" y="2758300"/>
            <a:ext cx="471611" cy="278025"/>
          </a:xfrm>
          <a:prstGeom prst="rect">
            <a:avLst/>
          </a:prstGeom>
          <a:noFill/>
          <a:ln>
            <a:noFill/>
          </a:ln>
        </p:spPr>
      </p:pic>
      <p:pic>
        <p:nvPicPr>
          <p:cNvPr id="330" name="Google Shape;330;p31"/>
          <p:cNvPicPr preferRelativeResize="0"/>
          <p:nvPr/>
        </p:nvPicPr>
        <p:blipFill>
          <a:blip r:embed="rId7">
            <a:alphaModFix/>
          </a:blip>
          <a:stretch>
            <a:fillRect/>
          </a:stretch>
        </p:blipFill>
        <p:spPr>
          <a:xfrm>
            <a:off x="5883326" y="1231498"/>
            <a:ext cx="5970548" cy="2867450"/>
          </a:xfrm>
          <a:prstGeom prst="rect">
            <a:avLst/>
          </a:prstGeom>
          <a:noFill/>
          <a:ln>
            <a:noFill/>
          </a:ln>
        </p:spPr>
      </p:pic>
      <p:pic>
        <p:nvPicPr>
          <p:cNvPr id="331" name="Google Shape;331;p31"/>
          <p:cNvPicPr preferRelativeResize="0"/>
          <p:nvPr/>
        </p:nvPicPr>
        <p:blipFill>
          <a:blip r:embed="rId8">
            <a:alphaModFix/>
          </a:blip>
          <a:stretch>
            <a:fillRect/>
          </a:stretch>
        </p:blipFill>
        <p:spPr>
          <a:xfrm>
            <a:off x="5119442" y="4312389"/>
            <a:ext cx="4280730" cy="24079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aphicFrame>
        <p:nvGraphicFramePr>
          <p:cNvPr id="337" name="Google Shape;337;p32"/>
          <p:cNvGraphicFramePr/>
          <p:nvPr/>
        </p:nvGraphicFramePr>
        <p:xfrm>
          <a:off x="876288" y="2169125"/>
          <a:ext cx="3000000" cy="3000000"/>
        </p:xfrm>
        <a:graphic>
          <a:graphicData uri="http://schemas.openxmlformats.org/drawingml/2006/table">
            <a:tbl>
              <a:tblPr>
                <a:noFill/>
                <a:tableStyleId>{97DA167F-F3F5-411F-85BB-820E4AB75AF4}</a:tableStyleId>
              </a:tblPr>
              <a:tblGrid>
                <a:gridCol w="5141125"/>
                <a:gridCol w="5141125"/>
              </a:tblGrid>
              <a:tr h="66237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99875">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38" name="Google Shape;338;p32"/>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lang="en-GB"/>
              <a:t>Fixed Wing (Unicyclic) is just a </a:t>
            </a:r>
            <a:r>
              <a:rPr b="1" lang="en-GB"/>
              <a:t>special case</a:t>
            </a:r>
            <a:r>
              <a:rPr lang="en-GB"/>
              <a:t> where:</a:t>
            </a:r>
            <a:endParaRPr/>
          </a:p>
        </p:txBody>
      </p:sp>
      <p:sp>
        <p:nvSpPr>
          <p:cNvPr id="339" name="Google Shape;339;p3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40" name="Google Shape;340;p3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Is the FW case still supported?</a:t>
            </a:r>
            <a:endParaRPr/>
          </a:p>
        </p:txBody>
      </p:sp>
      <p:pic>
        <p:nvPicPr>
          <p:cNvPr id="341" name="Google Shape;341;p32"/>
          <p:cNvPicPr preferRelativeResize="0"/>
          <p:nvPr/>
        </p:nvPicPr>
        <p:blipFill>
          <a:blip r:embed="rId3">
            <a:alphaModFix/>
          </a:blip>
          <a:stretch>
            <a:fillRect/>
          </a:stretch>
        </p:blipFill>
        <p:spPr>
          <a:xfrm>
            <a:off x="8001800" y="1490664"/>
            <a:ext cx="3181350" cy="476250"/>
          </a:xfrm>
          <a:prstGeom prst="rect">
            <a:avLst/>
          </a:prstGeom>
          <a:noFill/>
          <a:ln>
            <a:noFill/>
          </a:ln>
        </p:spPr>
      </p:pic>
      <p:pic>
        <p:nvPicPr>
          <p:cNvPr id="342" name="Google Shape;342;p32"/>
          <p:cNvPicPr preferRelativeResize="0"/>
          <p:nvPr/>
        </p:nvPicPr>
        <p:blipFill>
          <a:blip r:embed="rId4">
            <a:alphaModFix/>
          </a:blip>
          <a:stretch>
            <a:fillRect/>
          </a:stretch>
        </p:blipFill>
        <p:spPr>
          <a:xfrm>
            <a:off x="6630200" y="3283262"/>
            <a:ext cx="4130426" cy="2063200"/>
          </a:xfrm>
          <a:prstGeom prst="rect">
            <a:avLst/>
          </a:prstGeom>
          <a:noFill/>
          <a:ln>
            <a:noFill/>
          </a:ln>
        </p:spPr>
      </p:pic>
      <p:pic>
        <p:nvPicPr>
          <p:cNvPr id="343" name="Google Shape;343;p32"/>
          <p:cNvPicPr preferRelativeResize="0"/>
          <p:nvPr/>
        </p:nvPicPr>
        <p:blipFill>
          <a:blip r:embed="rId5">
            <a:alphaModFix/>
          </a:blip>
          <a:stretch>
            <a:fillRect/>
          </a:stretch>
        </p:blipFill>
        <p:spPr>
          <a:xfrm>
            <a:off x="1485949" y="2940725"/>
            <a:ext cx="4039126" cy="2775225"/>
          </a:xfrm>
          <a:prstGeom prst="rect">
            <a:avLst/>
          </a:prstGeom>
          <a:noFill/>
          <a:ln>
            <a:noFill/>
          </a:ln>
        </p:spPr>
      </p:pic>
      <p:sp>
        <p:nvSpPr>
          <p:cNvPr id="344" name="Google Shape;344;p32"/>
          <p:cNvSpPr txBox="1"/>
          <p:nvPr/>
        </p:nvSpPr>
        <p:spPr>
          <a:xfrm>
            <a:off x="6941563" y="2233313"/>
            <a:ext cx="31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Hybrid</a:t>
            </a:r>
            <a:endParaRPr b="1" sz="2100">
              <a:solidFill>
                <a:schemeClr val="dk1"/>
              </a:solidFill>
            </a:endParaRPr>
          </a:p>
        </p:txBody>
      </p:sp>
      <p:pic>
        <p:nvPicPr>
          <p:cNvPr id="345" name="Google Shape;345;p32"/>
          <p:cNvPicPr preferRelativeResize="0"/>
          <p:nvPr/>
        </p:nvPicPr>
        <p:blipFill>
          <a:blip r:embed="rId3">
            <a:alphaModFix/>
          </a:blip>
          <a:stretch>
            <a:fillRect/>
          </a:stretch>
        </p:blipFill>
        <p:spPr>
          <a:xfrm>
            <a:off x="1916250" y="2249139"/>
            <a:ext cx="3181350" cy="47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52" name="Google Shape;352;p3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Result: Simulation</a:t>
            </a:r>
            <a:endParaRPr/>
          </a:p>
        </p:txBody>
      </p:sp>
      <p:pic>
        <p:nvPicPr>
          <p:cNvPr id="353" name="Google Shape;353;p33"/>
          <p:cNvPicPr preferRelativeResize="0"/>
          <p:nvPr/>
        </p:nvPicPr>
        <p:blipFill>
          <a:blip r:embed="rId3">
            <a:alphaModFix/>
          </a:blip>
          <a:stretch>
            <a:fillRect/>
          </a:stretch>
        </p:blipFill>
        <p:spPr>
          <a:xfrm>
            <a:off x="323850" y="1926025"/>
            <a:ext cx="6753676" cy="3798950"/>
          </a:xfrm>
          <a:prstGeom prst="rect">
            <a:avLst/>
          </a:prstGeom>
          <a:noFill/>
          <a:ln>
            <a:noFill/>
          </a:ln>
        </p:spPr>
      </p:pic>
      <p:sp>
        <p:nvSpPr>
          <p:cNvPr id="354" name="Google Shape;354;p33"/>
          <p:cNvSpPr txBox="1"/>
          <p:nvPr/>
        </p:nvSpPr>
        <p:spPr>
          <a:xfrm>
            <a:off x="323850" y="1287925"/>
            <a:ext cx="545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rPr>
              <a:t>Unicyclic</a:t>
            </a:r>
            <a:r>
              <a:rPr lang="en-GB"/>
              <a:t>: 10 m/s nominal speed</a:t>
            </a:r>
            <a:endParaRPr/>
          </a:p>
          <a:p>
            <a:pPr indent="0" lvl="0" marL="0" rtl="0" algn="ctr">
              <a:spcBef>
                <a:spcPts val="0"/>
              </a:spcBef>
              <a:spcAft>
                <a:spcPts val="0"/>
              </a:spcAft>
              <a:buNone/>
            </a:pPr>
            <a:r>
              <a:rPr b="1" lang="en-GB">
                <a:solidFill>
                  <a:srgbClr val="00FF00"/>
                </a:solidFill>
              </a:rPr>
              <a:t>Hybrid</a:t>
            </a:r>
            <a:r>
              <a:rPr lang="en-GB"/>
              <a:t>: 10 m/s approach &amp; 7 m/s path speed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61" name="Google Shape;361;p34"/>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Result: Simulation</a:t>
            </a:r>
            <a:endParaRPr/>
          </a:p>
        </p:txBody>
      </p:sp>
      <p:pic>
        <p:nvPicPr>
          <p:cNvPr id="362" name="Google Shape;362;p34"/>
          <p:cNvPicPr preferRelativeResize="0"/>
          <p:nvPr/>
        </p:nvPicPr>
        <p:blipFill>
          <a:blip r:embed="rId3">
            <a:alphaModFix/>
          </a:blip>
          <a:stretch>
            <a:fillRect/>
          </a:stretch>
        </p:blipFill>
        <p:spPr>
          <a:xfrm>
            <a:off x="8851305" y="620725"/>
            <a:ext cx="3002575" cy="1688950"/>
          </a:xfrm>
          <a:prstGeom prst="rect">
            <a:avLst/>
          </a:prstGeom>
          <a:noFill/>
          <a:ln>
            <a:noFill/>
          </a:ln>
        </p:spPr>
      </p:pic>
      <p:sp>
        <p:nvSpPr>
          <p:cNvPr id="363" name="Google Shape;363;p34"/>
          <p:cNvSpPr txBox="1"/>
          <p:nvPr/>
        </p:nvSpPr>
        <p:spPr>
          <a:xfrm>
            <a:off x="323850" y="1287925"/>
            <a:ext cx="545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rPr>
              <a:t>Fixed Wing</a:t>
            </a:r>
            <a:r>
              <a:rPr lang="en-GB"/>
              <a:t>: 10 m/s nominal speed</a:t>
            </a:r>
            <a:endParaRPr/>
          </a:p>
          <a:p>
            <a:pPr indent="0" lvl="0" marL="0" rtl="0" algn="ctr">
              <a:spcBef>
                <a:spcPts val="0"/>
              </a:spcBef>
              <a:spcAft>
                <a:spcPts val="0"/>
              </a:spcAft>
              <a:buNone/>
            </a:pPr>
            <a:r>
              <a:rPr b="1" lang="en-GB">
                <a:solidFill>
                  <a:srgbClr val="00FF00"/>
                </a:solidFill>
              </a:rPr>
              <a:t>Multirotor</a:t>
            </a:r>
            <a:r>
              <a:rPr lang="en-GB"/>
              <a:t>: 10 m/s approach &amp; 7 m/s path speed</a:t>
            </a:r>
            <a:endParaRPr/>
          </a:p>
        </p:txBody>
      </p:sp>
      <p:sp>
        <p:nvSpPr>
          <p:cNvPr id="364" name="Google Shape;364;p34"/>
          <p:cNvSpPr txBox="1"/>
          <p:nvPr>
            <p:ph idx="1" type="body"/>
          </p:nvPr>
        </p:nvSpPr>
        <p:spPr>
          <a:xfrm>
            <a:off x="8131250" y="2243025"/>
            <a:ext cx="34584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Monotonicity: </a:t>
            </a:r>
            <a:r>
              <a:rPr lang="en-GB"/>
              <a:t>Guaranteed (Ellipsoidal velocity)</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Char char="●"/>
            </a:pPr>
            <a:r>
              <a:rPr b="1" lang="en-GB"/>
              <a:t>Acceleration</a:t>
            </a:r>
            <a:r>
              <a:rPr lang="en-GB"/>
              <a:t> limit is within Fixed wing’s limit (feasible for MC)</a:t>
            </a:r>
            <a:endParaRPr/>
          </a:p>
        </p:txBody>
      </p:sp>
      <p:pic>
        <p:nvPicPr>
          <p:cNvPr id="365" name="Google Shape;365;p34"/>
          <p:cNvPicPr preferRelativeResize="0"/>
          <p:nvPr/>
        </p:nvPicPr>
        <p:blipFill>
          <a:blip r:embed="rId4">
            <a:alphaModFix/>
          </a:blip>
          <a:stretch>
            <a:fillRect/>
          </a:stretch>
        </p:blipFill>
        <p:spPr>
          <a:xfrm>
            <a:off x="323850" y="1977200"/>
            <a:ext cx="7440952" cy="3546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txBox="1"/>
          <p:nvPr>
            <p:ph idx="1" type="body"/>
          </p:nvPr>
        </p:nvSpPr>
        <p:spPr>
          <a:xfrm>
            <a:off x="323850" y="1566876"/>
            <a:ext cx="11538000" cy="46704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lang="en-GB"/>
              <a:t>Achievements 🎉</a:t>
            </a:r>
            <a:endParaRPr/>
          </a:p>
          <a:p>
            <a:pPr indent="-342900" lvl="1" marL="914400" rtl="0" algn="l">
              <a:spcBef>
                <a:spcPts val="0"/>
              </a:spcBef>
              <a:spcAft>
                <a:spcPts val="0"/>
              </a:spcAft>
              <a:buSzPts val="1800"/>
              <a:buChar char="○"/>
            </a:pPr>
            <a:r>
              <a:rPr b="1" lang="en-GB"/>
              <a:t>Unified Path Following</a:t>
            </a:r>
            <a:r>
              <a:rPr lang="en-GB"/>
              <a:t> formulation applicable to both multirotor and fixed wing</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Char char="●"/>
            </a:pPr>
            <a:r>
              <a:rPr lang="en-GB"/>
              <a:t>Limitations 🙈</a:t>
            </a:r>
            <a:endParaRPr/>
          </a:p>
          <a:p>
            <a:pPr indent="-342900" lvl="1" marL="914400" rtl="0" algn="l">
              <a:spcBef>
                <a:spcPts val="0"/>
              </a:spcBef>
              <a:spcAft>
                <a:spcPts val="0"/>
              </a:spcAft>
              <a:buSzPts val="1800"/>
              <a:buChar char="○"/>
            </a:pPr>
            <a:r>
              <a:rPr b="1" lang="en-GB"/>
              <a:t>Dynamic constraints</a:t>
            </a:r>
            <a:r>
              <a:rPr lang="en-GB"/>
              <a:t> hasn’t been considered (Acceleration / Jerk)</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Char char="●"/>
            </a:pPr>
            <a:r>
              <a:rPr lang="en-GB"/>
              <a:t>Future Work 💪</a:t>
            </a:r>
            <a:endParaRPr/>
          </a:p>
          <a:p>
            <a:pPr indent="-342900" lvl="1" marL="914400" rtl="0" algn="l">
              <a:spcBef>
                <a:spcPts val="0"/>
              </a:spcBef>
              <a:spcAft>
                <a:spcPts val="0"/>
              </a:spcAft>
              <a:buSzPts val="1800"/>
              <a:buChar char="○"/>
            </a:pPr>
            <a:r>
              <a:rPr lang="en-GB"/>
              <a:t>Implementation &amp; Testing on a </a:t>
            </a:r>
            <a:r>
              <a:rPr b="1" lang="en-GB"/>
              <a:t>real</a:t>
            </a:r>
            <a:r>
              <a:rPr lang="en-GB"/>
              <a:t> Hybrid VTOL</a:t>
            </a:r>
            <a:endParaRPr/>
          </a:p>
          <a:p>
            <a:pPr indent="-342900" lvl="1" marL="914400" rtl="0" algn="l">
              <a:spcBef>
                <a:spcPts val="0"/>
              </a:spcBef>
              <a:spcAft>
                <a:spcPts val="0"/>
              </a:spcAft>
              <a:buSzPts val="1800"/>
              <a:buChar char="○"/>
            </a:pPr>
            <a:r>
              <a:rPr lang="en-GB"/>
              <a:t>Incorporating </a:t>
            </a:r>
            <a:r>
              <a:rPr b="1" lang="en-GB"/>
              <a:t>wind</a:t>
            </a:r>
            <a:r>
              <a:rPr lang="en-GB"/>
              <a:t> into guidance (air velocity profile)</a:t>
            </a:r>
            <a:endParaRPr/>
          </a:p>
        </p:txBody>
      </p:sp>
      <p:sp>
        <p:nvSpPr>
          <p:cNvPr id="372" name="Google Shape;372;p3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73" name="Google Shape;373;p35"/>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Discussion and Outlook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ctrTitle"/>
          </p:nvPr>
        </p:nvSpPr>
        <p:spPr>
          <a:xfrm>
            <a:off x="323850" y="4823306"/>
            <a:ext cx="11538000" cy="1014000"/>
          </a:xfrm>
          <a:prstGeom prst="rect">
            <a:avLst/>
          </a:prstGeom>
        </p:spPr>
        <p:txBody>
          <a:bodyPr anchorCtr="0" anchor="t" bIns="0" lIns="144000" spcFirstLastPara="1" rIns="144000" wrap="square" tIns="108000">
            <a:noAutofit/>
          </a:bodyPr>
          <a:lstStyle/>
          <a:p>
            <a:pPr indent="0" lvl="0" marL="0" rtl="0" algn="l">
              <a:spcBef>
                <a:spcPts val="0"/>
              </a:spcBef>
              <a:spcAft>
                <a:spcPts val="0"/>
              </a:spcAft>
              <a:buNone/>
            </a:pPr>
            <a:r>
              <a:rPr lang="en-GB"/>
              <a:t>Thank you 🙌</a:t>
            </a:r>
            <a:endParaRPr/>
          </a:p>
        </p:txBody>
      </p:sp>
      <p:sp>
        <p:nvSpPr>
          <p:cNvPr id="380" name="Google Shape;380;p36"/>
          <p:cNvSpPr txBox="1"/>
          <p:nvPr>
            <p:ph idx="1" type="subTitle"/>
          </p:nvPr>
        </p:nvSpPr>
        <p:spPr>
          <a:xfrm>
            <a:off x="323850" y="5809754"/>
            <a:ext cx="11538000" cy="427500"/>
          </a:xfrm>
          <a:prstGeom prst="rect">
            <a:avLst/>
          </a:prstGeom>
        </p:spPr>
        <p:txBody>
          <a:bodyPr anchorCtr="0" anchor="b" bIns="108000" lIns="144000" spcFirstLastPara="1" rIns="144000" wrap="square" tIns="0">
            <a:noAutofit/>
          </a:bodyPr>
          <a:lstStyle/>
          <a:p>
            <a:pPr indent="0" lvl="0" marL="0" rtl="0" algn="l">
              <a:spcBef>
                <a:spcPts val="500"/>
              </a:spcBef>
              <a:spcAft>
                <a:spcPts val="0"/>
              </a:spcAft>
              <a:buNone/>
            </a:pPr>
            <a:r>
              <a:rPr lang="en-GB"/>
              <a:t>Special thanks to: Jay, Florian, David, and Thomas</a:t>
            </a:r>
            <a:endParaRPr/>
          </a:p>
        </p:txBody>
      </p:sp>
      <p:sp>
        <p:nvSpPr>
          <p:cNvPr id="381" name="Google Shape;381;p3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pic>
        <p:nvPicPr>
          <p:cNvPr id="382" name="Google Shape;382;p36"/>
          <p:cNvPicPr preferRelativeResize="0"/>
          <p:nvPr>
            <p:ph idx="2" type="pic"/>
          </p:nvPr>
        </p:nvPicPr>
        <p:blipFill rotWithShape="1">
          <a:blip r:embed="rId3">
            <a:alphaModFix/>
          </a:blip>
          <a:srcRect b="4646" l="10" r="-10" t="33731"/>
          <a:stretch/>
        </p:blipFill>
        <p:spPr>
          <a:xfrm>
            <a:off x="323850" y="620714"/>
            <a:ext cx="11537999" cy="4204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7"/>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389" name="Google Shape;389;p3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90" name="Google Shape;390;p37"/>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QnA Backup slides</a:t>
            </a:r>
            <a:endParaRPr/>
          </a:p>
        </p:txBody>
      </p:sp>
      <p:sp>
        <p:nvSpPr>
          <p:cNvPr id="391" name="Google Shape;391;p37"/>
          <p:cNvSpPr/>
          <p:nvPr>
            <p:ph idx="2" type="pic"/>
          </p:nvPr>
        </p:nvSpPr>
        <p:spPr>
          <a:xfrm>
            <a:off x="323850" y="619200"/>
            <a:ext cx="11538000" cy="2809800"/>
          </a:xfrm>
          <a:prstGeom prst="rect">
            <a:avLst/>
          </a:prstGeom>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398" name="Google Shape;398;p38"/>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Path Following Evaluation Criteria</a:t>
            </a:r>
            <a:endParaRPr/>
          </a:p>
        </p:txBody>
      </p:sp>
      <p:pic>
        <p:nvPicPr>
          <p:cNvPr id="399" name="Google Shape;399;p38"/>
          <p:cNvPicPr preferRelativeResize="0"/>
          <p:nvPr/>
        </p:nvPicPr>
        <p:blipFill>
          <a:blip r:embed="rId3">
            <a:alphaModFix/>
          </a:blip>
          <a:stretch>
            <a:fillRect/>
          </a:stretch>
        </p:blipFill>
        <p:spPr>
          <a:xfrm>
            <a:off x="1592775" y="1311739"/>
            <a:ext cx="8919291" cy="49604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06" name="Google Shape;406;p3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Maximum Acceleration Method: Orthogonal Velocity</a:t>
            </a:r>
            <a:endParaRPr/>
          </a:p>
        </p:txBody>
      </p:sp>
      <p:pic>
        <p:nvPicPr>
          <p:cNvPr id="407" name="Google Shape;407;p39"/>
          <p:cNvPicPr preferRelativeResize="0"/>
          <p:nvPr/>
        </p:nvPicPr>
        <p:blipFill>
          <a:blip r:embed="rId3">
            <a:alphaModFix/>
          </a:blip>
          <a:stretch>
            <a:fillRect/>
          </a:stretch>
        </p:blipFill>
        <p:spPr>
          <a:xfrm>
            <a:off x="7514025" y="5404949"/>
            <a:ext cx="3709660" cy="1016500"/>
          </a:xfrm>
          <a:prstGeom prst="rect">
            <a:avLst/>
          </a:prstGeom>
          <a:noFill/>
          <a:ln>
            <a:noFill/>
          </a:ln>
        </p:spPr>
      </p:pic>
      <p:pic>
        <p:nvPicPr>
          <p:cNvPr id="408" name="Google Shape;408;p39"/>
          <p:cNvPicPr preferRelativeResize="0"/>
          <p:nvPr/>
        </p:nvPicPr>
        <p:blipFill>
          <a:blip r:embed="rId4">
            <a:alphaModFix/>
          </a:blip>
          <a:stretch>
            <a:fillRect/>
          </a:stretch>
        </p:blipFill>
        <p:spPr>
          <a:xfrm>
            <a:off x="1482950" y="1401550"/>
            <a:ext cx="4294974" cy="1409950"/>
          </a:xfrm>
          <a:prstGeom prst="rect">
            <a:avLst/>
          </a:prstGeom>
          <a:noFill/>
          <a:ln>
            <a:noFill/>
          </a:ln>
        </p:spPr>
      </p:pic>
      <p:pic>
        <p:nvPicPr>
          <p:cNvPr id="409" name="Google Shape;409;p39"/>
          <p:cNvPicPr preferRelativeResize="0"/>
          <p:nvPr/>
        </p:nvPicPr>
        <p:blipFill>
          <a:blip r:embed="rId5">
            <a:alphaModFix/>
          </a:blip>
          <a:stretch>
            <a:fillRect/>
          </a:stretch>
        </p:blipFill>
        <p:spPr>
          <a:xfrm>
            <a:off x="9575050" y="347619"/>
            <a:ext cx="2515406" cy="1016500"/>
          </a:xfrm>
          <a:prstGeom prst="rect">
            <a:avLst/>
          </a:prstGeom>
          <a:noFill/>
          <a:ln>
            <a:noFill/>
          </a:ln>
        </p:spPr>
      </p:pic>
      <p:pic>
        <p:nvPicPr>
          <p:cNvPr id="410" name="Google Shape;410;p39"/>
          <p:cNvPicPr preferRelativeResize="0"/>
          <p:nvPr/>
        </p:nvPicPr>
        <p:blipFill>
          <a:blip r:embed="rId6">
            <a:alphaModFix/>
          </a:blip>
          <a:stretch>
            <a:fillRect/>
          </a:stretch>
        </p:blipFill>
        <p:spPr>
          <a:xfrm>
            <a:off x="1482950" y="3437781"/>
            <a:ext cx="4294974" cy="2155677"/>
          </a:xfrm>
          <a:prstGeom prst="rect">
            <a:avLst/>
          </a:prstGeom>
          <a:noFill/>
          <a:ln>
            <a:noFill/>
          </a:ln>
        </p:spPr>
      </p:pic>
      <p:pic>
        <p:nvPicPr>
          <p:cNvPr id="411" name="Google Shape;411;p39"/>
          <p:cNvPicPr preferRelativeResize="0"/>
          <p:nvPr/>
        </p:nvPicPr>
        <p:blipFill>
          <a:blip r:embed="rId7">
            <a:alphaModFix/>
          </a:blip>
          <a:stretch>
            <a:fillRect/>
          </a:stretch>
        </p:blipFill>
        <p:spPr>
          <a:xfrm>
            <a:off x="7113100" y="1401550"/>
            <a:ext cx="4294974" cy="40097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418" name="Google Shape;418;p4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Maximum Acceleration Method: Parallel Velocity</a:t>
            </a:r>
            <a:endParaRPr/>
          </a:p>
        </p:txBody>
      </p:sp>
      <p:pic>
        <p:nvPicPr>
          <p:cNvPr id="419" name="Google Shape;419;p40"/>
          <p:cNvPicPr preferRelativeResize="0"/>
          <p:nvPr/>
        </p:nvPicPr>
        <p:blipFill>
          <a:blip r:embed="rId3">
            <a:alphaModFix/>
          </a:blip>
          <a:stretch>
            <a:fillRect/>
          </a:stretch>
        </p:blipFill>
        <p:spPr>
          <a:xfrm>
            <a:off x="7417904" y="5519800"/>
            <a:ext cx="3466795" cy="972000"/>
          </a:xfrm>
          <a:prstGeom prst="rect">
            <a:avLst/>
          </a:prstGeom>
          <a:noFill/>
          <a:ln>
            <a:noFill/>
          </a:ln>
        </p:spPr>
      </p:pic>
      <p:pic>
        <p:nvPicPr>
          <p:cNvPr id="420" name="Google Shape;420;p40"/>
          <p:cNvPicPr preferRelativeResize="0"/>
          <p:nvPr/>
        </p:nvPicPr>
        <p:blipFill>
          <a:blip r:embed="rId4">
            <a:alphaModFix/>
          </a:blip>
          <a:stretch>
            <a:fillRect/>
          </a:stretch>
        </p:blipFill>
        <p:spPr>
          <a:xfrm>
            <a:off x="7092550" y="1365662"/>
            <a:ext cx="4336074" cy="4081500"/>
          </a:xfrm>
          <a:prstGeom prst="rect">
            <a:avLst/>
          </a:prstGeom>
          <a:noFill/>
          <a:ln>
            <a:noFill/>
          </a:ln>
        </p:spPr>
      </p:pic>
      <p:pic>
        <p:nvPicPr>
          <p:cNvPr id="421" name="Google Shape;421;p40"/>
          <p:cNvPicPr preferRelativeResize="0"/>
          <p:nvPr/>
        </p:nvPicPr>
        <p:blipFill>
          <a:blip r:embed="rId5">
            <a:alphaModFix/>
          </a:blip>
          <a:stretch>
            <a:fillRect/>
          </a:stretch>
        </p:blipFill>
        <p:spPr>
          <a:xfrm>
            <a:off x="323850" y="1265200"/>
            <a:ext cx="2965100" cy="1219825"/>
          </a:xfrm>
          <a:prstGeom prst="rect">
            <a:avLst/>
          </a:prstGeom>
          <a:noFill/>
          <a:ln>
            <a:noFill/>
          </a:ln>
        </p:spPr>
      </p:pic>
      <p:pic>
        <p:nvPicPr>
          <p:cNvPr id="422" name="Google Shape;422;p40"/>
          <p:cNvPicPr preferRelativeResize="0"/>
          <p:nvPr/>
        </p:nvPicPr>
        <p:blipFill>
          <a:blip r:embed="rId6">
            <a:alphaModFix/>
          </a:blip>
          <a:stretch>
            <a:fillRect/>
          </a:stretch>
        </p:blipFill>
        <p:spPr>
          <a:xfrm>
            <a:off x="9442838" y="158751"/>
            <a:ext cx="2630425" cy="1790600"/>
          </a:xfrm>
          <a:prstGeom prst="rect">
            <a:avLst/>
          </a:prstGeom>
          <a:noFill/>
          <a:ln>
            <a:noFill/>
          </a:ln>
        </p:spPr>
      </p:pic>
      <p:pic>
        <p:nvPicPr>
          <p:cNvPr id="423" name="Google Shape;423;p40"/>
          <p:cNvPicPr preferRelativeResize="0"/>
          <p:nvPr/>
        </p:nvPicPr>
        <p:blipFill>
          <a:blip r:embed="rId7">
            <a:alphaModFix/>
          </a:blip>
          <a:stretch>
            <a:fillRect/>
          </a:stretch>
        </p:blipFill>
        <p:spPr>
          <a:xfrm>
            <a:off x="3643100" y="1245137"/>
            <a:ext cx="2965099" cy="1259941"/>
          </a:xfrm>
          <a:prstGeom prst="rect">
            <a:avLst/>
          </a:prstGeom>
          <a:noFill/>
          <a:ln>
            <a:noFill/>
          </a:ln>
        </p:spPr>
      </p:pic>
      <p:pic>
        <p:nvPicPr>
          <p:cNvPr id="424" name="Google Shape;424;p40"/>
          <p:cNvPicPr preferRelativeResize="0"/>
          <p:nvPr/>
        </p:nvPicPr>
        <p:blipFill>
          <a:blip r:embed="rId8">
            <a:alphaModFix/>
          </a:blip>
          <a:stretch>
            <a:fillRect/>
          </a:stretch>
        </p:blipFill>
        <p:spPr>
          <a:xfrm>
            <a:off x="885700" y="3013477"/>
            <a:ext cx="5853248" cy="230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41" name="Google Shape;141;p14"/>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Motivation</a:t>
            </a:r>
            <a:endParaRPr/>
          </a:p>
        </p:txBody>
      </p:sp>
      <p:pic>
        <p:nvPicPr>
          <p:cNvPr descr="Pix4D's aerial image processing software converted automatically over 2000 images to model Switzerland's most famous mountain, the Matterhorn. The very dense point cloud of 300 million points samples an average resolution of 20cm in a model that covers 2800 hectares. The images were acquired using sensefly's eBee minidrones and the project was led by Drone Adventures, a Swiss organization promoting the peaceful use of drones in domains such as conservation, culture and humanitarian projects. &#10;Pix4D is proud to partner both with senseFly and Drone Adventures for this historic milestone demonstrating that UAV mapping technology is capable to map just about anything with high accuracy all the while using ultralight technology." id="142" name="Google Shape;142;p14" title="Pix4D - Modelling the Matterhorn">
            <a:hlinkClick r:id="rId3"/>
          </p:cNvPr>
          <p:cNvPicPr preferRelativeResize="0"/>
          <p:nvPr/>
        </p:nvPicPr>
        <p:blipFill>
          <a:blip r:embed="rId4">
            <a:alphaModFix/>
          </a:blip>
          <a:stretch>
            <a:fillRect/>
          </a:stretch>
        </p:blipFill>
        <p:spPr>
          <a:xfrm>
            <a:off x="323850" y="1315350"/>
            <a:ext cx="6214000" cy="3495400"/>
          </a:xfrm>
          <a:prstGeom prst="rect">
            <a:avLst/>
          </a:prstGeom>
          <a:noFill/>
          <a:ln>
            <a:noFill/>
          </a:ln>
        </p:spPr>
      </p:pic>
      <p:pic>
        <p:nvPicPr>
          <p:cNvPr id="143" name="Google Shape;143;p14"/>
          <p:cNvPicPr preferRelativeResize="0"/>
          <p:nvPr/>
        </p:nvPicPr>
        <p:blipFill>
          <a:blip r:embed="rId5">
            <a:alphaModFix/>
          </a:blip>
          <a:stretch>
            <a:fillRect/>
          </a:stretch>
        </p:blipFill>
        <p:spPr>
          <a:xfrm>
            <a:off x="4117063" y="4810749"/>
            <a:ext cx="3953098" cy="2223601"/>
          </a:xfrm>
          <a:prstGeom prst="rect">
            <a:avLst/>
          </a:prstGeom>
          <a:noFill/>
          <a:ln>
            <a:noFill/>
          </a:ln>
        </p:spPr>
      </p:pic>
      <p:pic>
        <p:nvPicPr>
          <p:cNvPr id="144" name="Google Shape;144;p14"/>
          <p:cNvPicPr preferRelativeResize="0"/>
          <p:nvPr/>
        </p:nvPicPr>
        <p:blipFill>
          <a:blip r:embed="rId6">
            <a:alphaModFix/>
          </a:blip>
          <a:stretch>
            <a:fillRect/>
          </a:stretch>
        </p:blipFill>
        <p:spPr>
          <a:xfrm>
            <a:off x="6964375" y="1315350"/>
            <a:ext cx="4660533" cy="3495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31" name="Google Shape;431;p4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Maximum Acceleration method</a:t>
            </a:r>
            <a:endParaRPr/>
          </a:p>
        </p:txBody>
      </p:sp>
      <p:pic>
        <p:nvPicPr>
          <p:cNvPr id="432" name="Google Shape;432;p41"/>
          <p:cNvPicPr preferRelativeResize="0"/>
          <p:nvPr/>
        </p:nvPicPr>
        <p:blipFill>
          <a:blip r:embed="rId3">
            <a:alphaModFix/>
          </a:blip>
          <a:stretch>
            <a:fillRect/>
          </a:stretch>
        </p:blipFill>
        <p:spPr>
          <a:xfrm>
            <a:off x="9808300" y="1918200"/>
            <a:ext cx="2213449" cy="2066449"/>
          </a:xfrm>
          <a:prstGeom prst="rect">
            <a:avLst/>
          </a:prstGeom>
          <a:noFill/>
          <a:ln>
            <a:noFill/>
          </a:ln>
        </p:spPr>
      </p:pic>
      <p:pic>
        <p:nvPicPr>
          <p:cNvPr id="433" name="Google Shape;433;p41"/>
          <p:cNvPicPr preferRelativeResize="0"/>
          <p:nvPr/>
        </p:nvPicPr>
        <p:blipFill>
          <a:blip r:embed="rId4">
            <a:alphaModFix/>
          </a:blip>
          <a:stretch>
            <a:fillRect/>
          </a:stretch>
        </p:blipFill>
        <p:spPr>
          <a:xfrm>
            <a:off x="194950" y="1897525"/>
            <a:ext cx="2195337" cy="2066450"/>
          </a:xfrm>
          <a:prstGeom prst="rect">
            <a:avLst/>
          </a:prstGeom>
          <a:noFill/>
          <a:ln>
            <a:noFill/>
          </a:ln>
        </p:spPr>
      </p:pic>
      <p:pic>
        <p:nvPicPr>
          <p:cNvPr id="434" name="Google Shape;434;p41"/>
          <p:cNvPicPr preferRelativeResize="0"/>
          <p:nvPr/>
        </p:nvPicPr>
        <p:blipFill>
          <a:blip r:embed="rId5">
            <a:alphaModFix/>
          </a:blip>
          <a:stretch>
            <a:fillRect/>
          </a:stretch>
        </p:blipFill>
        <p:spPr>
          <a:xfrm>
            <a:off x="2358363" y="2441100"/>
            <a:ext cx="7468974" cy="3971068"/>
          </a:xfrm>
          <a:prstGeom prst="rect">
            <a:avLst/>
          </a:prstGeom>
          <a:noFill/>
          <a:ln>
            <a:noFill/>
          </a:ln>
        </p:spPr>
      </p:pic>
      <p:sp>
        <p:nvSpPr>
          <p:cNvPr id="435" name="Google Shape;435;p41"/>
          <p:cNvSpPr txBox="1"/>
          <p:nvPr/>
        </p:nvSpPr>
        <p:spPr>
          <a:xfrm>
            <a:off x="6316921" y="6222946"/>
            <a:ext cx="185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660000"/>
                </a:solidFill>
              </a:rPr>
              <a:t>Extremely small track error boundary</a:t>
            </a:r>
            <a:endParaRPr b="1" sz="1200">
              <a:solidFill>
                <a:srgbClr val="660000"/>
              </a:solidFill>
            </a:endParaRPr>
          </a:p>
        </p:txBody>
      </p:sp>
      <p:sp>
        <p:nvSpPr>
          <p:cNvPr id="436" name="Google Shape;436;p41"/>
          <p:cNvSpPr/>
          <p:nvPr/>
        </p:nvSpPr>
        <p:spPr>
          <a:xfrm rot="-5400000">
            <a:off x="6566040" y="6092415"/>
            <a:ext cx="328200" cy="183900"/>
          </a:xfrm>
          <a:prstGeom prst="rightArrow">
            <a:avLst>
              <a:gd fmla="val 50000" name="adj1"/>
              <a:gd fmla="val 50000" name="adj2"/>
            </a:avLst>
          </a:prstGeom>
          <a:solidFill>
            <a:srgbClr val="5B0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2508610" y="2497213"/>
            <a:ext cx="2403300" cy="9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6196560" y="2497213"/>
            <a:ext cx="2403300" cy="9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2"/>
          <p:cNvPicPr preferRelativeResize="0"/>
          <p:nvPr/>
        </p:nvPicPr>
        <p:blipFill>
          <a:blip r:embed="rId3">
            <a:alphaModFix/>
          </a:blip>
          <a:stretch>
            <a:fillRect/>
          </a:stretch>
        </p:blipFill>
        <p:spPr>
          <a:xfrm>
            <a:off x="2398075" y="2405074"/>
            <a:ext cx="7186648" cy="3820972"/>
          </a:xfrm>
          <a:prstGeom prst="rect">
            <a:avLst/>
          </a:prstGeom>
          <a:noFill/>
          <a:ln>
            <a:noFill/>
          </a:ln>
        </p:spPr>
      </p:pic>
      <p:sp>
        <p:nvSpPr>
          <p:cNvPr id="445" name="Google Shape;445;p42"/>
          <p:cNvSpPr txBox="1"/>
          <p:nvPr/>
        </p:nvSpPr>
        <p:spPr>
          <a:xfrm>
            <a:off x="1482600" y="4367575"/>
            <a:ext cx="115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0066"/>
                </a:solidFill>
              </a:rPr>
              <a:t>Monotonicity not satisfied</a:t>
            </a:r>
            <a:endParaRPr b="1" sz="1200">
              <a:solidFill>
                <a:srgbClr val="FF0066"/>
              </a:solidFill>
            </a:endParaRPr>
          </a:p>
        </p:txBody>
      </p:sp>
      <p:sp>
        <p:nvSpPr>
          <p:cNvPr id="446" name="Google Shape;446;p4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447" name="Google Shape;447;p4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Maximum Acceleration method</a:t>
            </a:r>
            <a:endParaRPr/>
          </a:p>
        </p:txBody>
      </p:sp>
      <p:pic>
        <p:nvPicPr>
          <p:cNvPr id="448" name="Google Shape;448;p42"/>
          <p:cNvPicPr preferRelativeResize="0"/>
          <p:nvPr/>
        </p:nvPicPr>
        <p:blipFill>
          <a:blip r:embed="rId4">
            <a:alphaModFix/>
          </a:blip>
          <a:stretch>
            <a:fillRect/>
          </a:stretch>
        </p:blipFill>
        <p:spPr>
          <a:xfrm>
            <a:off x="9808300" y="1918200"/>
            <a:ext cx="2213449" cy="2066449"/>
          </a:xfrm>
          <a:prstGeom prst="rect">
            <a:avLst/>
          </a:prstGeom>
          <a:noFill/>
          <a:ln>
            <a:noFill/>
          </a:ln>
        </p:spPr>
      </p:pic>
      <p:pic>
        <p:nvPicPr>
          <p:cNvPr id="449" name="Google Shape;449;p42"/>
          <p:cNvPicPr preferRelativeResize="0"/>
          <p:nvPr/>
        </p:nvPicPr>
        <p:blipFill>
          <a:blip r:embed="rId5">
            <a:alphaModFix/>
          </a:blip>
          <a:stretch>
            <a:fillRect/>
          </a:stretch>
        </p:blipFill>
        <p:spPr>
          <a:xfrm>
            <a:off x="194950" y="1897525"/>
            <a:ext cx="2195337" cy="2066450"/>
          </a:xfrm>
          <a:prstGeom prst="rect">
            <a:avLst/>
          </a:prstGeom>
          <a:noFill/>
          <a:ln>
            <a:noFill/>
          </a:ln>
        </p:spPr>
      </p:pic>
      <p:sp>
        <p:nvSpPr>
          <p:cNvPr id="450" name="Google Shape;450;p42"/>
          <p:cNvSpPr/>
          <p:nvPr/>
        </p:nvSpPr>
        <p:spPr>
          <a:xfrm>
            <a:off x="2776600" y="4302725"/>
            <a:ext cx="648000" cy="79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57" name="Google Shape;457;p4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Maximum Acceleration Formulation</a:t>
            </a:r>
            <a:endParaRPr/>
          </a:p>
        </p:txBody>
      </p:sp>
      <p:pic>
        <p:nvPicPr>
          <p:cNvPr id="458" name="Google Shape;458;p43"/>
          <p:cNvPicPr preferRelativeResize="0"/>
          <p:nvPr/>
        </p:nvPicPr>
        <p:blipFill>
          <a:blip r:embed="rId3">
            <a:alphaModFix/>
          </a:blip>
          <a:stretch>
            <a:fillRect/>
          </a:stretch>
        </p:blipFill>
        <p:spPr>
          <a:xfrm>
            <a:off x="323850" y="1971697"/>
            <a:ext cx="5247074" cy="3797450"/>
          </a:xfrm>
          <a:prstGeom prst="rect">
            <a:avLst/>
          </a:prstGeom>
          <a:noFill/>
          <a:ln>
            <a:noFill/>
          </a:ln>
        </p:spPr>
      </p:pic>
      <p:pic>
        <p:nvPicPr>
          <p:cNvPr id="459" name="Google Shape;459;p43"/>
          <p:cNvPicPr preferRelativeResize="0"/>
          <p:nvPr/>
        </p:nvPicPr>
        <p:blipFill>
          <a:blip r:embed="rId4">
            <a:alphaModFix/>
          </a:blip>
          <a:stretch>
            <a:fillRect/>
          </a:stretch>
        </p:blipFill>
        <p:spPr>
          <a:xfrm>
            <a:off x="7014149" y="1348239"/>
            <a:ext cx="4562297" cy="49604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466" name="Google Shape;466;p44"/>
          <p:cNvSpPr txBox="1"/>
          <p:nvPr/>
        </p:nvSpPr>
        <p:spPr>
          <a:xfrm>
            <a:off x="311700" y="649781"/>
            <a:ext cx="10982100" cy="73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2800">
                <a:solidFill>
                  <a:srgbClr val="000000"/>
                </a:solidFill>
              </a:rPr>
              <a:t>Limitation of the unicyclic path following algorithm</a:t>
            </a:r>
            <a:endParaRPr b="1" sz="2800">
              <a:solidFill>
                <a:srgbClr val="000000"/>
              </a:solidFill>
            </a:endParaRPr>
          </a:p>
        </p:txBody>
      </p:sp>
      <p:sp>
        <p:nvSpPr>
          <p:cNvPr id="467" name="Google Shape;467;p44"/>
          <p:cNvSpPr txBox="1"/>
          <p:nvPr/>
        </p:nvSpPr>
        <p:spPr>
          <a:xfrm>
            <a:off x="6214514" y="1942594"/>
            <a:ext cx="5155500" cy="440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solidFill>
                  <a:srgbClr val="000000"/>
                </a:solidFill>
              </a:rPr>
              <a:t>What do we do when we want to go </a:t>
            </a:r>
            <a:r>
              <a:rPr b="1" lang="en-GB">
                <a:solidFill>
                  <a:srgbClr val="000000"/>
                </a:solidFill>
              </a:rPr>
              <a:t>slower</a:t>
            </a:r>
            <a:r>
              <a:rPr lang="en-GB">
                <a:solidFill>
                  <a:srgbClr val="000000"/>
                </a:solidFill>
              </a:rPr>
              <a:t> on the path?</a:t>
            </a:r>
            <a:endParaRPr>
              <a:solidFill>
                <a:srgbClr val="000000"/>
              </a:solidFill>
            </a:endParaRPr>
          </a:p>
          <a:p>
            <a:pPr indent="-317500" lvl="0" marL="457200" rtl="0" algn="l">
              <a:lnSpc>
                <a:spcPct val="115000"/>
              </a:lnSpc>
              <a:spcBef>
                <a:spcPts val="1200"/>
              </a:spcBef>
              <a:spcAft>
                <a:spcPts val="0"/>
              </a:spcAft>
              <a:buClr>
                <a:srgbClr val="000000"/>
              </a:buClr>
              <a:buSzPts val="1400"/>
              <a:buChar char="-"/>
            </a:pPr>
            <a:r>
              <a:rPr lang="en-GB">
                <a:solidFill>
                  <a:srgbClr val="000000"/>
                </a:solidFill>
              </a:rPr>
              <a:t>Unicyclic Path Following assumes that vehicle maintains the ‘nominal airspeed’, so </a:t>
            </a:r>
            <a:r>
              <a:rPr b="1" lang="en-GB">
                <a:solidFill>
                  <a:srgbClr val="FF0000"/>
                </a:solidFill>
              </a:rPr>
              <a:t>it can never stop.</a:t>
            </a:r>
            <a:endParaRPr b="1">
              <a:solidFill>
                <a:srgbClr val="FF0000"/>
              </a:solidFill>
            </a:endParaRPr>
          </a:p>
          <a:p>
            <a:pPr indent="-317500" lvl="0" marL="457200" rtl="0" algn="l">
              <a:lnSpc>
                <a:spcPct val="115000"/>
              </a:lnSpc>
              <a:spcBef>
                <a:spcPts val="0"/>
              </a:spcBef>
              <a:spcAft>
                <a:spcPts val="0"/>
              </a:spcAft>
              <a:buClr>
                <a:srgbClr val="000000"/>
              </a:buClr>
              <a:buSzPts val="1400"/>
              <a:buChar char="-"/>
            </a:pPr>
            <a:r>
              <a:rPr lang="en-GB">
                <a:solidFill>
                  <a:srgbClr val="000000"/>
                </a:solidFill>
              </a:rPr>
              <a:t>Reducing nominal airspeed produces </a:t>
            </a:r>
            <a:r>
              <a:rPr b="1" lang="en-GB">
                <a:solidFill>
                  <a:srgbClr val="000000"/>
                </a:solidFill>
              </a:rPr>
              <a:t>weird artifacts</a:t>
            </a:r>
            <a:endParaRPr b="1">
              <a:solidFill>
                <a:srgbClr val="000000"/>
              </a:solidFill>
            </a:endParaRPr>
          </a:p>
          <a:p>
            <a:pPr indent="0" lvl="0" marL="0" rtl="0" algn="l">
              <a:lnSpc>
                <a:spcPct val="115000"/>
              </a:lnSpc>
              <a:spcBef>
                <a:spcPts val="1200"/>
              </a:spcBef>
              <a:spcAft>
                <a:spcPts val="0"/>
              </a:spcAft>
              <a:buNone/>
            </a:pPr>
            <a:r>
              <a:rPr lang="en-GB">
                <a:solidFill>
                  <a:srgbClr val="000000"/>
                </a:solidFill>
              </a:rPr>
              <a:t>What about going </a:t>
            </a:r>
            <a:r>
              <a:rPr b="1" lang="en-GB">
                <a:solidFill>
                  <a:srgbClr val="000000"/>
                </a:solidFill>
              </a:rPr>
              <a:t>faster</a:t>
            </a:r>
            <a:r>
              <a:rPr lang="en-GB">
                <a:solidFill>
                  <a:srgbClr val="000000"/>
                </a:solidFill>
              </a:rPr>
              <a:t>?</a:t>
            </a:r>
            <a:endParaRPr>
              <a:solidFill>
                <a:srgbClr val="000000"/>
              </a:solidFill>
            </a:endParaRPr>
          </a:p>
          <a:p>
            <a:pPr indent="-317500" lvl="0" marL="457200" rtl="0" algn="l">
              <a:lnSpc>
                <a:spcPct val="115000"/>
              </a:lnSpc>
              <a:spcBef>
                <a:spcPts val="1200"/>
              </a:spcBef>
              <a:spcAft>
                <a:spcPts val="0"/>
              </a:spcAft>
              <a:buClr>
                <a:srgbClr val="000000"/>
              </a:buClr>
              <a:buSzPts val="1400"/>
              <a:buChar char="-"/>
            </a:pPr>
            <a:r>
              <a:rPr lang="en-GB">
                <a:solidFill>
                  <a:srgbClr val="000000"/>
                </a:solidFill>
              </a:rPr>
              <a:t>We can set nominal airspeed to a higher value, but it </a:t>
            </a:r>
            <a:r>
              <a:rPr b="1" lang="en-GB">
                <a:solidFill>
                  <a:srgbClr val="000000"/>
                </a:solidFill>
              </a:rPr>
              <a:t>alters the definition of ‘cruise speed’</a:t>
            </a:r>
            <a:r>
              <a:rPr lang="en-GB">
                <a:solidFill>
                  <a:srgbClr val="000000"/>
                </a:solidFill>
              </a:rPr>
              <a:t> (energy optimal speed)</a:t>
            </a:r>
            <a:endParaRPr>
              <a:solidFill>
                <a:srgbClr val="000000"/>
              </a:solidFill>
            </a:endParaRPr>
          </a:p>
        </p:txBody>
      </p:sp>
      <p:pic>
        <p:nvPicPr>
          <p:cNvPr id="468" name="Google Shape;468;p44"/>
          <p:cNvPicPr preferRelativeResize="0"/>
          <p:nvPr/>
        </p:nvPicPr>
        <p:blipFill>
          <a:blip r:embed="rId3">
            <a:alphaModFix/>
          </a:blip>
          <a:stretch>
            <a:fillRect/>
          </a:stretch>
        </p:blipFill>
        <p:spPr>
          <a:xfrm>
            <a:off x="1200761" y="2051343"/>
            <a:ext cx="4133967" cy="4403306"/>
          </a:xfrm>
          <a:prstGeom prst="rect">
            <a:avLst/>
          </a:prstGeom>
          <a:noFill/>
          <a:ln>
            <a:noFill/>
          </a:ln>
        </p:spPr>
      </p:pic>
      <p:pic>
        <p:nvPicPr>
          <p:cNvPr id="469" name="Google Shape;469;p44"/>
          <p:cNvPicPr preferRelativeResize="0"/>
          <p:nvPr/>
        </p:nvPicPr>
        <p:blipFill>
          <a:blip r:embed="rId4">
            <a:alphaModFix/>
          </a:blip>
          <a:stretch>
            <a:fillRect/>
          </a:stretch>
        </p:blipFill>
        <p:spPr>
          <a:xfrm>
            <a:off x="8131505" y="4643150"/>
            <a:ext cx="1594145" cy="15941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aphicFrame>
        <p:nvGraphicFramePr>
          <p:cNvPr id="474" name="Google Shape;474;p45"/>
          <p:cNvGraphicFramePr/>
          <p:nvPr/>
        </p:nvGraphicFramePr>
        <p:xfrm>
          <a:off x="1889893" y="1541100"/>
          <a:ext cx="3000000" cy="3000000"/>
        </p:xfrm>
        <a:graphic>
          <a:graphicData uri="http://schemas.openxmlformats.org/drawingml/2006/table">
            <a:tbl>
              <a:tblPr>
                <a:noFill/>
                <a:tableStyleId>{97DA167F-F3F5-411F-85BB-820E4AB75AF4}</a:tableStyleId>
              </a:tblPr>
              <a:tblGrid>
                <a:gridCol w="4824100"/>
                <a:gridCol w="4824100"/>
              </a:tblGrid>
              <a:tr h="965000">
                <a:tc>
                  <a:txBody>
                    <a:bodyPr/>
                    <a:lstStyle/>
                    <a:p>
                      <a:pPr indent="0" lvl="0" marL="0" rtl="0" algn="l">
                        <a:spcBef>
                          <a:spcPts val="0"/>
                        </a:spcBef>
                        <a:spcAft>
                          <a:spcPts val="0"/>
                        </a:spcAft>
                        <a:buNone/>
                      </a:pPr>
                      <a:r>
                        <a:rPr lang="en-GB" sz="1900"/>
                        <a:t>User-set minimum ground speed = 5.0 m/s</a:t>
                      </a:r>
                      <a:endParaRPr sz="1900"/>
                    </a:p>
                  </a:txBody>
                  <a:tcPr marT="121900" marB="121900" marR="121850" marL="121850"/>
                </a:tc>
                <a:tc>
                  <a:txBody>
                    <a:bodyPr/>
                    <a:lstStyle/>
                    <a:p>
                      <a:pPr indent="0" lvl="0" marL="0" rtl="0" algn="l">
                        <a:spcBef>
                          <a:spcPts val="0"/>
                        </a:spcBef>
                        <a:spcAft>
                          <a:spcPts val="0"/>
                        </a:spcAft>
                        <a:buNone/>
                      </a:pPr>
                      <a:r>
                        <a:rPr lang="en-GB" sz="1900">
                          <a:solidFill>
                            <a:schemeClr val="dk1"/>
                          </a:solidFill>
                        </a:rPr>
                        <a:t>User-set minimum ground speed = 0.0 m/s</a:t>
                      </a:r>
                      <a:endParaRPr sz="1900"/>
                    </a:p>
                  </a:txBody>
                  <a:tcPr marT="121900" marB="121900" marR="121850" marL="121850"/>
                </a:tc>
              </a:tr>
              <a:tr h="4018900">
                <a:tc>
                  <a:txBody>
                    <a:bodyPr/>
                    <a:lstStyle/>
                    <a:p>
                      <a:pPr indent="0" lvl="0" marL="0" rtl="0" algn="l">
                        <a:spcBef>
                          <a:spcPts val="0"/>
                        </a:spcBef>
                        <a:spcAft>
                          <a:spcPts val="0"/>
                        </a:spcAft>
                        <a:buNone/>
                      </a:pPr>
                      <a:r>
                        <a:t/>
                      </a:r>
                      <a:endParaRPr/>
                    </a:p>
                  </a:txBody>
                  <a:tcPr marT="121900" marB="121900" marR="121850" marL="121850"/>
                </a:tc>
                <a:tc>
                  <a:txBody>
                    <a:bodyPr/>
                    <a:lstStyle/>
                    <a:p>
                      <a:pPr indent="0" lvl="0" marL="0" rtl="0" algn="l">
                        <a:spcBef>
                          <a:spcPts val="0"/>
                        </a:spcBef>
                        <a:spcAft>
                          <a:spcPts val="0"/>
                        </a:spcAft>
                        <a:buNone/>
                      </a:pPr>
                      <a:r>
                        <a:t/>
                      </a:r>
                      <a:endParaRPr/>
                    </a:p>
                  </a:txBody>
                  <a:tcPr marT="121900" marB="121900" marR="121850" marL="121850"/>
                </a:tc>
              </a:tr>
            </a:tbl>
          </a:graphicData>
        </a:graphic>
      </p:graphicFrame>
      <p:sp>
        <p:nvSpPr>
          <p:cNvPr id="475" name="Google Shape;475;p45"/>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Track-keeping</a:t>
            </a:r>
            <a:endParaRPr/>
          </a:p>
        </p:txBody>
      </p:sp>
      <p:pic>
        <p:nvPicPr>
          <p:cNvPr id="476" name="Google Shape;476;p45"/>
          <p:cNvPicPr preferRelativeResize="0"/>
          <p:nvPr/>
        </p:nvPicPr>
        <p:blipFill>
          <a:blip r:embed="rId3">
            <a:alphaModFix/>
          </a:blip>
          <a:stretch>
            <a:fillRect/>
          </a:stretch>
        </p:blipFill>
        <p:spPr>
          <a:xfrm>
            <a:off x="2454639" y="2673901"/>
            <a:ext cx="3387407" cy="3578731"/>
          </a:xfrm>
          <a:prstGeom prst="rect">
            <a:avLst/>
          </a:prstGeom>
          <a:noFill/>
          <a:ln>
            <a:noFill/>
          </a:ln>
        </p:spPr>
      </p:pic>
      <p:pic>
        <p:nvPicPr>
          <p:cNvPr id="477" name="Google Shape;477;p45"/>
          <p:cNvPicPr preferRelativeResize="0"/>
          <p:nvPr/>
        </p:nvPicPr>
        <p:blipFill>
          <a:blip r:embed="rId4">
            <a:alphaModFix/>
          </a:blip>
          <a:stretch>
            <a:fillRect/>
          </a:stretch>
        </p:blipFill>
        <p:spPr>
          <a:xfrm>
            <a:off x="7394931" y="2673906"/>
            <a:ext cx="3387407" cy="35787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6"/>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Limitations of NPFG Track-keeping feature</a:t>
            </a:r>
            <a:endParaRPr/>
          </a:p>
        </p:txBody>
      </p:sp>
      <p:pic>
        <p:nvPicPr>
          <p:cNvPr id="483" name="Google Shape;483;p46"/>
          <p:cNvPicPr preferRelativeResize="0"/>
          <p:nvPr/>
        </p:nvPicPr>
        <p:blipFill>
          <a:blip r:embed="rId3">
            <a:alphaModFix/>
          </a:blip>
          <a:stretch>
            <a:fillRect/>
          </a:stretch>
        </p:blipFill>
        <p:spPr>
          <a:xfrm>
            <a:off x="2132764" y="1930400"/>
            <a:ext cx="7921696" cy="40116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7"/>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Limitations of NPFG Track-keeping feature</a:t>
            </a:r>
            <a:endParaRPr/>
          </a:p>
        </p:txBody>
      </p:sp>
      <p:pic>
        <p:nvPicPr>
          <p:cNvPr id="489" name="Google Shape;489;p47"/>
          <p:cNvPicPr preferRelativeResize="0"/>
          <p:nvPr/>
        </p:nvPicPr>
        <p:blipFill>
          <a:blip r:embed="rId3">
            <a:alphaModFix/>
          </a:blip>
          <a:stretch>
            <a:fillRect/>
          </a:stretch>
        </p:blipFill>
        <p:spPr>
          <a:xfrm>
            <a:off x="2132764" y="1691933"/>
            <a:ext cx="7921696" cy="4735244"/>
          </a:xfrm>
          <a:prstGeom prst="rect">
            <a:avLst/>
          </a:prstGeom>
          <a:noFill/>
          <a:ln>
            <a:noFill/>
          </a:ln>
        </p:spPr>
      </p:pic>
      <p:sp>
        <p:nvSpPr>
          <p:cNvPr id="490" name="Google Shape;490;p47"/>
          <p:cNvSpPr/>
          <p:nvPr/>
        </p:nvSpPr>
        <p:spPr>
          <a:xfrm>
            <a:off x="5485717" y="3530600"/>
            <a:ext cx="1097100" cy="270300"/>
          </a:xfrm>
          <a:prstGeom prst="frame">
            <a:avLst>
              <a:gd fmla="val 12500" name="adj1"/>
            </a:avLst>
          </a:prstGeom>
          <a:solidFill>
            <a:srgbClr val="FF99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sp>
        <p:nvSpPr>
          <p:cNvPr id="496" name="Google Shape;496;p48"/>
          <p:cNvSpPr/>
          <p:nvPr/>
        </p:nvSpPr>
        <p:spPr>
          <a:xfrm>
            <a:off x="4669637" y="1422400"/>
            <a:ext cx="18585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GB" sz="1900"/>
              <a:t>1 - feasibility</a:t>
            </a:r>
            <a:endParaRPr sz="1900"/>
          </a:p>
        </p:txBody>
      </p:sp>
      <p:sp>
        <p:nvSpPr>
          <p:cNvPr id="497" name="Google Shape;497;p48"/>
          <p:cNvSpPr txBox="1"/>
          <p:nvPr/>
        </p:nvSpPr>
        <p:spPr>
          <a:xfrm>
            <a:off x="1266737" y="1697800"/>
            <a:ext cx="1858500" cy="8310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Minimum</a:t>
            </a:r>
            <a:endParaRPr sz="1900"/>
          </a:p>
          <a:p>
            <a:pPr indent="0" lvl="0" marL="0" marR="0" rtl="0" algn="ctr">
              <a:spcBef>
                <a:spcPts val="0"/>
              </a:spcBef>
              <a:spcAft>
                <a:spcPts val="0"/>
              </a:spcAft>
              <a:buNone/>
            </a:pPr>
            <a:r>
              <a:rPr lang="en-GB" sz="1900"/>
              <a:t>Ground Speed</a:t>
            </a:r>
            <a:endParaRPr sz="1900"/>
          </a:p>
        </p:txBody>
      </p:sp>
      <p:sp>
        <p:nvSpPr>
          <p:cNvPr id="498" name="Google Shape;498;p48"/>
          <p:cNvSpPr txBox="1"/>
          <p:nvPr/>
        </p:nvSpPr>
        <p:spPr>
          <a:xfrm>
            <a:off x="6746723" y="1841400"/>
            <a:ext cx="1858500" cy="538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X</a:t>
            </a:r>
            <a:endParaRPr sz="1900"/>
          </a:p>
        </p:txBody>
      </p:sp>
      <p:sp>
        <p:nvSpPr>
          <p:cNvPr id="499" name="Google Shape;499;p48"/>
          <p:cNvSpPr/>
          <p:nvPr/>
        </p:nvSpPr>
        <p:spPr>
          <a:xfrm>
            <a:off x="8823809" y="1422400"/>
            <a:ext cx="19497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GB" sz="1900"/>
              <a:t>Minimum</a:t>
            </a:r>
            <a:endParaRPr sz="1900"/>
          </a:p>
          <a:p>
            <a:pPr indent="0" lvl="0" marL="0" rtl="0" algn="ctr">
              <a:spcBef>
                <a:spcPts val="0"/>
              </a:spcBef>
              <a:spcAft>
                <a:spcPts val="0"/>
              </a:spcAft>
              <a:buNone/>
            </a:pPr>
            <a:r>
              <a:rPr lang="en-GB" sz="1900"/>
              <a:t>Ground Speed</a:t>
            </a:r>
            <a:endParaRPr sz="1900"/>
          </a:p>
          <a:p>
            <a:pPr indent="0" lvl="0" marL="0" rtl="0" algn="ctr">
              <a:spcBef>
                <a:spcPts val="0"/>
              </a:spcBef>
              <a:spcAft>
                <a:spcPts val="0"/>
              </a:spcAft>
              <a:buNone/>
            </a:pPr>
            <a:r>
              <a:rPr lang="en-GB" sz="1900"/>
              <a:t>Track-Keeping</a:t>
            </a:r>
            <a:endParaRPr sz="1900"/>
          </a:p>
        </p:txBody>
      </p:sp>
      <p:sp>
        <p:nvSpPr>
          <p:cNvPr id="500" name="Google Shape;500;p48"/>
          <p:cNvSpPr txBox="1"/>
          <p:nvPr/>
        </p:nvSpPr>
        <p:spPr>
          <a:xfrm>
            <a:off x="2944013" y="1841400"/>
            <a:ext cx="1858500" cy="538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sp>
        <p:nvSpPr>
          <p:cNvPr id="506" name="Google Shape;506;p49"/>
          <p:cNvSpPr/>
          <p:nvPr/>
        </p:nvSpPr>
        <p:spPr>
          <a:xfrm>
            <a:off x="4669637" y="1422400"/>
            <a:ext cx="18585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GB" sz="1900"/>
              <a:t>1 - feasibility</a:t>
            </a:r>
            <a:endParaRPr sz="1900"/>
          </a:p>
        </p:txBody>
      </p:sp>
      <p:sp>
        <p:nvSpPr>
          <p:cNvPr id="507" name="Google Shape;507;p49"/>
          <p:cNvSpPr txBox="1"/>
          <p:nvPr/>
        </p:nvSpPr>
        <p:spPr>
          <a:xfrm>
            <a:off x="1266737" y="1697800"/>
            <a:ext cx="1858500" cy="8310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Minimum</a:t>
            </a:r>
            <a:endParaRPr sz="1900"/>
          </a:p>
          <a:p>
            <a:pPr indent="0" lvl="0" marL="0" marR="0" rtl="0" algn="ctr">
              <a:spcBef>
                <a:spcPts val="0"/>
              </a:spcBef>
              <a:spcAft>
                <a:spcPts val="0"/>
              </a:spcAft>
              <a:buNone/>
            </a:pPr>
            <a:r>
              <a:rPr lang="en-GB" sz="1900"/>
              <a:t>Ground Speed</a:t>
            </a:r>
            <a:endParaRPr sz="1900"/>
          </a:p>
        </p:txBody>
      </p:sp>
      <p:sp>
        <p:nvSpPr>
          <p:cNvPr id="508" name="Google Shape;508;p49"/>
          <p:cNvSpPr txBox="1"/>
          <p:nvPr/>
        </p:nvSpPr>
        <p:spPr>
          <a:xfrm>
            <a:off x="6746723" y="1841400"/>
            <a:ext cx="1858500" cy="538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X</a:t>
            </a:r>
            <a:endParaRPr sz="1900"/>
          </a:p>
        </p:txBody>
      </p:sp>
      <p:sp>
        <p:nvSpPr>
          <p:cNvPr id="509" name="Google Shape;509;p49"/>
          <p:cNvSpPr/>
          <p:nvPr/>
        </p:nvSpPr>
        <p:spPr>
          <a:xfrm>
            <a:off x="8823809" y="1422400"/>
            <a:ext cx="19497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GB" sz="1900"/>
              <a:t>Minimum</a:t>
            </a:r>
            <a:endParaRPr sz="1900"/>
          </a:p>
          <a:p>
            <a:pPr indent="0" lvl="0" marL="0" rtl="0" algn="ctr">
              <a:spcBef>
                <a:spcPts val="0"/>
              </a:spcBef>
              <a:spcAft>
                <a:spcPts val="0"/>
              </a:spcAft>
              <a:buNone/>
            </a:pPr>
            <a:r>
              <a:rPr lang="en-GB" sz="1900"/>
              <a:t>Ground Speed</a:t>
            </a:r>
            <a:endParaRPr sz="1900"/>
          </a:p>
          <a:p>
            <a:pPr indent="0" lvl="0" marL="0" rtl="0" algn="ctr">
              <a:spcBef>
                <a:spcPts val="0"/>
              </a:spcBef>
              <a:spcAft>
                <a:spcPts val="0"/>
              </a:spcAft>
              <a:buNone/>
            </a:pPr>
            <a:r>
              <a:rPr lang="en-GB" sz="1900"/>
              <a:t>Track-Keeping</a:t>
            </a:r>
            <a:endParaRPr sz="1900"/>
          </a:p>
        </p:txBody>
      </p:sp>
      <p:sp>
        <p:nvSpPr>
          <p:cNvPr id="510" name="Google Shape;510;p49"/>
          <p:cNvSpPr txBox="1"/>
          <p:nvPr/>
        </p:nvSpPr>
        <p:spPr>
          <a:xfrm>
            <a:off x="2944013" y="1841400"/>
            <a:ext cx="1858500" cy="538500"/>
          </a:xfrm>
          <a:prstGeom prst="rect">
            <a:avLst/>
          </a:prstGeom>
          <a:noFill/>
          <a:ln>
            <a:noFill/>
          </a:ln>
        </p:spPr>
        <p:txBody>
          <a:bodyPr anchorCtr="0" anchor="t" bIns="121875" lIns="121875" spcFirstLastPara="1" rIns="121875" wrap="square" tIns="121875">
            <a:spAutoFit/>
          </a:bodyPr>
          <a:lstStyle/>
          <a:p>
            <a:pPr indent="0" lvl="0" marL="0" marR="0" rtl="0" algn="ctr">
              <a:spcBef>
                <a:spcPts val="0"/>
              </a:spcBef>
              <a:spcAft>
                <a:spcPts val="0"/>
              </a:spcAft>
              <a:buNone/>
            </a:pPr>
            <a:r>
              <a:rPr lang="en-GB" sz="1900"/>
              <a:t>=</a:t>
            </a:r>
            <a:endParaRPr sz="1900"/>
          </a:p>
        </p:txBody>
      </p:sp>
      <p:pic>
        <p:nvPicPr>
          <p:cNvPr id="511" name="Google Shape;511;p49"/>
          <p:cNvPicPr preferRelativeResize="0"/>
          <p:nvPr/>
        </p:nvPicPr>
        <p:blipFill>
          <a:blip r:embed="rId3">
            <a:alphaModFix/>
          </a:blip>
          <a:stretch>
            <a:fillRect/>
          </a:stretch>
        </p:blipFill>
        <p:spPr>
          <a:xfrm>
            <a:off x="3730555" y="3012233"/>
            <a:ext cx="3736635" cy="36540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pic>
        <p:nvPicPr>
          <p:cNvPr id="517" name="Google Shape;517;p50"/>
          <p:cNvPicPr preferRelativeResize="0"/>
          <p:nvPr/>
        </p:nvPicPr>
        <p:blipFill rotWithShape="1">
          <a:blip r:embed="rId3">
            <a:alphaModFix/>
          </a:blip>
          <a:srcRect b="0" l="50084" r="0" t="48961"/>
          <a:stretch/>
        </p:blipFill>
        <p:spPr>
          <a:xfrm>
            <a:off x="1965359" y="1635433"/>
            <a:ext cx="4312552" cy="4349167"/>
          </a:xfrm>
          <a:prstGeom prst="rect">
            <a:avLst/>
          </a:prstGeom>
          <a:noFill/>
          <a:ln>
            <a:noFill/>
          </a:ln>
        </p:spPr>
      </p:pic>
      <p:pic>
        <p:nvPicPr>
          <p:cNvPr id="518" name="Google Shape;518;p50"/>
          <p:cNvPicPr preferRelativeResize="0"/>
          <p:nvPr/>
        </p:nvPicPr>
        <p:blipFill>
          <a:blip r:embed="rId4">
            <a:alphaModFix/>
          </a:blip>
          <a:stretch>
            <a:fillRect/>
          </a:stretch>
        </p:blipFill>
        <p:spPr>
          <a:xfrm>
            <a:off x="7046313" y="1589678"/>
            <a:ext cx="4081565" cy="4347462"/>
          </a:xfrm>
          <a:prstGeom prst="rect">
            <a:avLst/>
          </a:prstGeom>
          <a:noFill/>
          <a:ln>
            <a:noFill/>
          </a:ln>
        </p:spPr>
      </p:pic>
      <p:sp>
        <p:nvSpPr>
          <p:cNvPr id="519" name="Google Shape;519;p50"/>
          <p:cNvSpPr/>
          <p:nvPr/>
        </p:nvSpPr>
        <p:spPr>
          <a:xfrm>
            <a:off x="7111347" y="3222600"/>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0" name="Google Shape;520;p50"/>
          <p:cNvSpPr/>
          <p:nvPr/>
        </p:nvSpPr>
        <p:spPr>
          <a:xfrm>
            <a:off x="2639666" y="5061800"/>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151" name="Google Shape;151;p1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152" name="Google Shape;152;p15"/>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Related Work</a:t>
            </a:r>
            <a:endParaRPr/>
          </a:p>
        </p:txBody>
      </p:sp>
      <p:sp>
        <p:nvSpPr>
          <p:cNvPr id="153" name="Google Shape;153;p15"/>
          <p:cNvSpPr/>
          <p:nvPr>
            <p:ph idx="2" type="pic"/>
          </p:nvPr>
        </p:nvSpPr>
        <p:spPr>
          <a:xfrm>
            <a:off x="323850" y="619200"/>
            <a:ext cx="11538000" cy="2809800"/>
          </a:xfrm>
          <a:prstGeom prst="rect">
            <a:avLst/>
          </a:prstGeom>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pic>
        <p:nvPicPr>
          <p:cNvPr id="526" name="Google Shape;526;p51"/>
          <p:cNvPicPr preferRelativeResize="0"/>
          <p:nvPr/>
        </p:nvPicPr>
        <p:blipFill rotWithShape="1">
          <a:blip r:embed="rId3">
            <a:alphaModFix/>
          </a:blip>
          <a:srcRect b="0" l="50084" r="0" t="48961"/>
          <a:stretch/>
        </p:blipFill>
        <p:spPr>
          <a:xfrm>
            <a:off x="1965359" y="1635433"/>
            <a:ext cx="4312552" cy="4349167"/>
          </a:xfrm>
          <a:prstGeom prst="rect">
            <a:avLst/>
          </a:prstGeom>
          <a:noFill/>
          <a:ln>
            <a:noFill/>
          </a:ln>
        </p:spPr>
      </p:pic>
      <p:pic>
        <p:nvPicPr>
          <p:cNvPr id="527" name="Google Shape;527;p51"/>
          <p:cNvPicPr preferRelativeResize="0"/>
          <p:nvPr/>
        </p:nvPicPr>
        <p:blipFill>
          <a:blip r:embed="rId4">
            <a:alphaModFix/>
          </a:blip>
          <a:stretch>
            <a:fillRect/>
          </a:stretch>
        </p:blipFill>
        <p:spPr>
          <a:xfrm>
            <a:off x="7046313" y="1589678"/>
            <a:ext cx="4081565" cy="4347462"/>
          </a:xfrm>
          <a:prstGeom prst="rect">
            <a:avLst/>
          </a:prstGeom>
          <a:noFill/>
          <a:ln>
            <a:noFill/>
          </a:ln>
        </p:spPr>
      </p:pic>
      <p:sp>
        <p:nvSpPr>
          <p:cNvPr id="528" name="Google Shape;528;p51"/>
          <p:cNvSpPr/>
          <p:nvPr/>
        </p:nvSpPr>
        <p:spPr>
          <a:xfrm>
            <a:off x="7251759" y="3325800"/>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9" name="Google Shape;529;p51"/>
          <p:cNvSpPr/>
          <p:nvPr/>
        </p:nvSpPr>
        <p:spPr>
          <a:xfrm>
            <a:off x="3853790" y="3475367"/>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pic>
        <p:nvPicPr>
          <p:cNvPr id="535" name="Google Shape;535;p52"/>
          <p:cNvPicPr preferRelativeResize="0"/>
          <p:nvPr/>
        </p:nvPicPr>
        <p:blipFill rotWithShape="1">
          <a:blip r:embed="rId3">
            <a:alphaModFix/>
          </a:blip>
          <a:srcRect b="0" l="50084" r="0" t="48961"/>
          <a:stretch/>
        </p:blipFill>
        <p:spPr>
          <a:xfrm>
            <a:off x="1965359" y="1635433"/>
            <a:ext cx="4312552" cy="4349167"/>
          </a:xfrm>
          <a:prstGeom prst="rect">
            <a:avLst/>
          </a:prstGeom>
          <a:noFill/>
          <a:ln>
            <a:noFill/>
          </a:ln>
        </p:spPr>
      </p:pic>
      <p:pic>
        <p:nvPicPr>
          <p:cNvPr id="536" name="Google Shape;536;p52"/>
          <p:cNvPicPr preferRelativeResize="0"/>
          <p:nvPr/>
        </p:nvPicPr>
        <p:blipFill>
          <a:blip r:embed="rId4">
            <a:alphaModFix/>
          </a:blip>
          <a:stretch>
            <a:fillRect/>
          </a:stretch>
        </p:blipFill>
        <p:spPr>
          <a:xfrm>
            <a:off x="7046313" y="1589678"/>
            <a:ext cx="4081565" cy="4347462"/>
          </a:xfrm>
          <a:prstGeom prst="rect">
            <a:avLst/>
          </a:prstGeom>
          <a:noFill/>
          <a:ln>
            <a:noFill/>
          </a:ln>
        </p:spPr>
      </p:pic>
      <p:sp>
        <p:nvSpPr>
          <p:cNvPr id="537" name="Google Shape;537;p52"/>
          <p:cNvSpPr/>
          <p:nvPr/>
        </p:nvSpPr>
        <p:spPr>
          <a:xfrm>
            <a:off x="7243495" y="3429000"/>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8" name="Google Shape;538;p52"/>
          <p:cNvSpPr/>
          <p:nvPr/>
        </p:nvSpPr>
        <p:spPr>
          <a:xfrm>
            <a:off x="4258498" y="2698700"/>
            <a:ext cx="198300" cy="206400"/>
          </a:xfrm>
          <a:prstGeom prst="smileyFace">
            <a:avLst>
              <a:gd fmla="val 4653" name="adj"/>
            </a:avLst>
          </a:prstGeom>
          <a:solidFill>
            <a:srgbClr val="FF00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Bearing Feasibility</a:t>
            </a:r>
            <a:endParaRPr/>
          </a:p>
        </p:txBody>
      </p:sp>
      <p:pic>
        <p:nvPicPr>
          <p:cNvPr id="544" name="Google Shape;544;p53"/>
          <p:cNvPicPr preferRelativeResize="0"/>
          <p:nvPr/>
        </p:nvPicPr>
        <p:blipFill rotWithShape="1">
          <a:blip r:embed="rId3">
            <a:alphaModFix/>
          </a:blip>
          <a:srcRect b="0" l="50084" r="0" t="48961"/>
          <a:stretch/>
        </p:blipFill>
        <p:spPr>
          <a:xfrm>
            <a:off x="1965359" y="1635433"/>
            <a:ext cx="4312552" cy="4349167"/>
          </a:xfrm>
          <a:prstGeom prst="rect">
            <a:avLst/>
          </a:prstGeom>
          <a:noFill/>
          <a:ln>
            <a:noFill/>
          </a:ln>
        </p:spPr>
      </p:pic>
      <p:pic>
        <p:nvPicPr>
          <p:cNvPr id="545" name="Google Shape;545;p53"/>
          <p:cNvPicPr preferRelativeResize="0"/>
          <p:nvPr/>
        </p:nvPicPr>
        <p:blipFill>
          <a:blip r:embed="rId4">
            <a:alphaModFix/>
          </a:blip>
          <a:stretch>
            <a:fillRect/>
          </a:stretch>
        </p:blipFill>
        <p:spPr>
          <a:xfrm>
            <a:off x="7046313" y="1589678"/>
            <a:ext cx="4081565" cy="4347462"/>
          </a:xfrm>
          <a:prstGeom prst="rect">
            <a:avLst/>
          </a:prstGeom>
          <a:noFill/>
          <a:ln>
            <a:noFill/>
          </a:ln>
        </p:spPr>
      </p:pic>
      <p:sp>
        <p:nvSpPr>
          <p:cNvPr id="546" name="Google Shape;546;p53"/>
          <p:cNvSpPr/>
          <p:nvPr/>
        </p:nvSpPr>
        <p:spPr>
          <a:xfrm>
            <a:off x="7243495" y="3429000"/>
            <a:ext cx="198300" cy="206400"/>
          </a:xfrm>
          <a:prstGeom prst="smileyFace">
            <a:avLst>
              <a:gd fmla="val 4653" name="adj"/>
            </a:avLst>
          </a:prstGeom>
          <a:solidFill>
            <a:srgbClr val="00FF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7" name="Google Shape;547;p53"/>
          <p:cNvSpPr/>
          <p:nvPr/>
        </p:nvSpPr>
        <p:spPr>
          <a:xfrm>
            <a:off x="4258498" y="2698700"/>
            <a:ext cx="198300" cy="206400"/>
          </a:xfrm>
          <a:prstGeom prst="smileyFace">
            <a:avLst>
              <a:gd fmla="val 4653" name="adj"/>
            </a:avLst>
          </a:prstGeom>
          <a:solidFill>
            <a:srgbClr val="00FF00"/>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4"/>
          <p:cNvSpPr txBox="1"/>
          <p:nvPr>
            <p:ph type="title"/>
          </p:nvPr>
        </p:nvSpPr>
        <p:spPr>
          <a:xfrm>
            <a:off x="415437" y="593367"/>
            <a:ext cx="11356500" cy="7635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Multicopter vs Fixed-wing dynamics</a:t>
            </a:r>
            <a:endParaRPr/>
          </a:p>
        </p:txBody>
      </p:sp>
      <p:pic>
        <p:nvPicPr>
          <p:cNvPr id="553" name="Google Shape;553;p54"/>
          <p:cNvPicPr preferRelativeResize="0"/>
          <p:nvPr/>
        </p:nvPicPr>
        <p:blipFill>
          <a:blip r:embed="rId3">
            <a:alphaModFix/>
          </a:blip>
          <a:stretch>
            <a:fillRect/>
          </a:stretch>
        </p:blipFill>
        <p:spPr>
          <a:xfrm>
            <a:off x="7387739" y="1276233"/>
            <a:ext cx="5127399" cy="5092637"/>
          </a:xfrm>
          <a:prstGeom prst="rect">
            <a:avLst/>
          </a:prstGeom>
          <a:noFill/>
          <a:ln>
            <a:noFill/>
          </a:ln>
        </p:spPr>
      </p:pic>
      <p:pic>
        <p:nvPicPr>
          <p:cNvPr id="554" name="Google Shape;554;p54"/>
          <p:cNvPicPr preferRelativeResize="0"/>
          <p:nvPr/>
        </p:nvPicPr>
        <p:blipFill>
          <a:blip r:embed="rId4">
            <a:alphaModFix/>
          </a:blip>
          <a:stretch>
            <a:fillRect/>
          </a:stretch>
        </p:blipFill>
        <p:spPr>
          <a:xfrm>
            <a:off x="2274308" y="1344482"/>
            <a:ext cx="4653078" cy="495620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5"/>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rPr lang="en-GB"/>
              <a:t>Slides that I won’t be using</a:t>
            </a:r>
            <a:endParaRPr/>
          </a:p>
        </p:txBody>
      </p:sp>
      <p:sp>
        <p:nvSpPr>
          <p:cNvPr id="561" name="Google Shape;561;p5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562" name="Google Shape;562;p55"/>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Appendix</a:t>
            </a:r>
            <a:endParaRPr/>
          </a:p>
        </p:txBody>
      </p:sp>
      <p:sp>
        <p:nvSpPr>
          <p:cNvPr id="563" name="Google Shape;563;p55"/>
          <p:cNvSpPr/>
          <p:nvPr>
            <p:ph idx="2" type="pic"/>
          </p:nvPr>
        </p:nvSpPr>
        <p:spPr>
          <a:xfrm>
            <a:off x="323850" y="619200"/>
            <a:ext cx="11538000" cy="2809800"/>
          </a:xfrm>
          <a:prstGeom prst="rect">
            <a:avLst/>
          </a:prstGeom>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6"/>
          <p:cNvPicPr preferRelativeResize="0"/>
          <p:nvPr>
            <p:ph idx="2" type="pic"/>
          </p:nvPr>
        </p:nvPicPr>
        <p:blipFill rotWithShape="1">
          <a:blip r:embed="rId3">
            <a:alphaModFix/>
          </a:blip>
          <a:srcRect b="5" l="0" r="0" t="5"/>
          <a:stretch/>
        </p:blipFill>
        <p:spPr>
          <a:xfrm>
            <a:off x="1" y="0"/>
            <a:ext cx="12187238" cy="6858000"/>
          </a:xfrm>
          <a:prstGeom prst="rect">
            <a:avLst/>
          </a:prstGeom>
          <a:noFill/>
          <a:ln>
            <a:noFill/>
          </a:ln>
        </p:spPr>
      </p:pic>
      <p:sp>
        <p:nvSpPr>
          <p:cNvPr id="569" name="Google Shape;569;p56"/>
          <p:cNvSpPr txBox="1"/>
          <p:nvPr>
            <p:ph type="ctrTitle"/>
          </p:nvPr>
        </p:nvSpPr>
        <p:spPr>
          <a:xfrm>
            <a:off x="323849" y="1044001"/>
            <a:ext cx="11537951" cy="980062"/>
          </a:xfrm>
          <a:prstGeom prst="rect">
            <a:avLst/>
          </a:prstGeom>
          <a:solidFill>
            <a:schemeClr val="lt1"/>
          </a:solidFill>
          <a:ln>
            <a:noFill/>
          </a:ln>
        </p:spPr>
        <p:txBody>
          <a:bodyPr anchorCtr="0" anchor="t" bIns="0" lIns="144000" spcFirstLastPara="1" rIns="144000" wrap="square" tIns="0">
            <a:noAutofit/>
          </a:bodyPr>
          <a:lstStyle/>
          <a:p>
            <a:pPr indent="0" lvl="0" marL="0" rtl="0" algn="l">
              <a:lnSpc>
                <a:spcPct val="100000"/>
              </a:lnSpc>
              <a:spcBef>
                <a:spcPts val="0"/>
              </a:spcBef>
              <a:spcAft>
                <a:spcPts val="0"/>
              </a:spcAft>
              <a:buClr>
                <a:schemeClr val="dk1"/>
              </a:buClr>
              <a:buSzPts val="2800"/>
              <a:buFont typeface="Arial"/>
              <a:buNone/>
            </a:pPr>
            <a:r>
              <a:t/>
            </a:r>
            <a:endParaRPr/>
          </a:p>
        </p:txBody>
      </p:sp>
      <p:sp>
        <p:nvSpPr>
          <p:cNvPr id="570" name="Google Shape;570;p56"/>
          <p:cNvSpPr txBox="1"/>
          <p:nvPr>
            <p:ph idx="1" type="subTitle"/>
          </p:nvPr>
        </p:nvSpPr>
        <p:spPr>
          <a:xfrm>
            <a:off x="323850" y="620714"/>
            <a:ext cx="11537950" cy="465726"/>
          </a:xfrm>
          <a:prstGeom prst="rect">
            <a:avLst/>
          </a:prstGeom>
          <a:solidFill>
            <a:schemeClr val="lt1"/>
          </a:solidFill>
          <a:ln>
            <a:noFill/>
          </a:ln>
        </p:spPr>
        <p:txBody>
          <a:bodyPr anchorCtr="0" anchor="t" bIns="0" lIns="151200" spcFirstLastPara="1" rIns="144000" wrap="square" tIns="90000">
            <a:noAutofit/>
          </a:bodyPr>
          <a:lstStyle/>
          <a:p>
            <a:pPr indent="0" lvl="0" marL="0" rtl="0" algn="l">
              <a:lnSpc>
                <a:spcPct val="100000"/>
              </a:lnSpc>
              <a:spcBef>
                <a:spcPts val="0"/>
              </a:spcBef>
              <a:spcAft>
                <a:spcPts val="0"/>
              </a:spcAft>
              <a:buSzPts val="1800"/>
              <a:buNone/>
            </a:pPr>
            <a:r>
              <a:t/>
            </a:r>
            <a:endParaRPr/>
          </a:p>
        </p:txBody>
      </p:sp>
      <p:grpSp>
        <p:nvGrpSpPr>
          <p:cNvPr id="571" name="Google Shape;571;p56"/>
          <p:cNvGrpSpPr/>
          <p:nvPr/>
        </p:nvGrpSpPr>
        <p:grpSpPr>
          <a:xfrm>
            <a:off x="144463" y="152401"/>
            <a:ext cx="11897959" cy="612775"/>
            <a:chOff x="144463" y="152401"/>
            <a:chExt cx="11897959" cy="612775"/>
          </a:xfrm>
        </p:grpSpPr>
        <p:sp>
          <p:nvSpPr>
            <p:cNvPr id="572" name="Google Shape;572;p56"/>
            <p:cNvSpPr/>
            <p:nvPr/>
          </p:nvSpPr>
          <p:spPr>
            <a:xfrm>
              <a:off x="144463" y="152401"/>
              <a:ext cx="11896725" cy="47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3" name="Google Shape;573;p56"/>
            <p:cNvSpPr/>
            <p:nvPr/>
          </p:nvSpPr>
          <p:spPr>
            <a:xfrm>
              <a:off x="144463" y="597695"/>
              <a:ext cx="186361"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56"/>
            <p:cNvSpPr/>
            <p:nvPr/>
          </p:nvSpPr>
          <p:spPr>
            <a:xfrm>
              <a:off x="11855222" y="597694"/>
              <a:ext cx="187200" cy="1674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g_eth_logo_kurz_neg_Schutzraum.eps" id="575" name="Google Shape;575;p56"/>
          <p:cNvPicPr preferRelativeResize="0"/>
          <p:nvPr/>
        </p:nvPicPr>
        <p:blipFill rotWithShape="1">
          <a:blip r:embed="rId4">
            <a:alphaModFix/>
          </a:blip>
          <a:srcRect b="0" l="0" r="0" t="0"/>
          <a:stretch/>
        </p:blipFill>
        <p:spPr>
          <a:xfrm>
            <a:off x="324000" y="306000"/>
            <a:ext cx="971061" cy="158400"/>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582" name="Google Shape;582;p57"/>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Constraints of Multirotor and Fixed Wing System</a:t>
            </a:r>
            <a:endParaRPr/>
          </a:p>
        </p:txBody>
      </p:sp>
      <p:sp>
        <p:nvSpPr>
          <p:cNvPr id="583" name="Google Shape;583;p57"/>
          <p:cNvSpPr txBox="1"/>
          <p:nvPr/>
        </p:nvSpPr>
        <p:spPr>
          <a:xfrm>
            <a:off x="472475" y="3666300"/>
            <a:ext cx="5476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Acceleration (Body Frame)</a:t>
            </a:r>
            <a:endParaRPr b="1" sz="2000"/>
          </a:p>
          <a:p>
            <a:pPr indent="-355600" lvl="0" marL="457200" rtl="0" algn="l">
              <a:spcBef>
                <a:spcPts val="0"/>
              </a:spcBef>
              <a:spcAft>
                <a:spcPts val="0"/>
              </a:spcAft>
              <a:buClr>
                <a:srgbClr val="38761D"/>
              </a:buClr>
              <a:buSzPts val="2000"/>
              <a:buChar char="●"/>
            </a:pPr>
            <a:r>
              <a:rPr b="1" lang="en-GB" sz="2000">
                <a:solidFill>
                  <a:srgbClr val="38761D"/>
                </a:solidFill>
              </a:rPr>
              <a:t>Lateral</a:t>
            </a:r>
            <a:endParaRPr sz="2000">
              <a:solidFill>
                <a:srgbClr val="38761D"/>
              </a:solidFill>
            </a:endParaRPr>
          </a:p>
          <a:p>
            <a:pPr indent="-355600" lvl="0" marL="457200" rtl="0" algn="l">
              <a:spcBef>
                <a:spcPts val="0"/>
              </a:spcBef>
              <a:spcAft>
                <a:spcPts val="0"/>
              </a:spcAft>
              <a:buClr>
                <a:srgbClr val="38761D"/>
              </a:buClr>
              <a:buSzPts val="2000"/>
              <a:buChar char="●"/>
            </a:pPr>
            <a:r>
              <a:rPr b="1" lang="en-GB" sz="2000">
                <a:solidFill>
                  <a:srgbClr val="38761D"/>
                </a:solidFill>
              </a:rPr>
              <a:t>Longitudinal</a:t>
            </a:r>
            <a:endParaRPr sz="2000">
              <a:solidFill>
                <a:srgbClr val="38761D"/>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t>Velocity</a:t>
            </a:r>
            <a:endParaRPr b="1" sz="2000"/>
          </a:p>
          <a:p>
            <a:pPr indent="-355600" lvl="0" marL="457200" rtl="0" algn="l">
              <a:spcBef>
                <a:spcPts val="0"/>
              </a:spcBef>
              <a:spcAft>
                <a:spcPts val="0"/>
              </a:spcAft>
              <a:buClr>
                <a:srgbClr val="38761D"/>
              </a:buClr>
              <a:buSzPts val="2000"/>
              <a:buChar char="●"/>
            </a:pPr>
            <a:r>
              <a:rPr b="1" lang="en-GB" sz="2000">
                <a:solidFill>
                  <a:srgbClr val="38761D"/>
                </a:solidFill>
              </a:rPr>
              <a:t>Variable</a:t>
            </a:r>
            <a:endParaRPr b="1" sz="2000">
              <a:solidFill>
                <a:srgbClr val="38761D"/>
              </a:solidFill>
            </a:endParaRPr>
          </a:p>
        </p:txBody>
      </p:sp>
      <p:sp>
        <p:nvSpPr>
          <p:cNvPr id="584" name="Google Shape;584;p57"/>
          <p:cNvSpPr txBox="1"/>
          <p:nvPr/>
        </p:nvSpPr>
        <p:spPr>
          <a:xfrm>
            <a:off x="6755300" y="3706950"/>
            <a:ext cx="5098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Acceleration</a:t>
            </a:r>
            <a:endParaRPr b="1" sz="2000"/>
          </a:p>
          <a:p>
            <a:pPr indent="-355600" lvl="0" marL="457200" rtl="0" algn="l">
              <a:spcBef>
                <a:spcPts val="0"/>
              </a:spcBef>
              <a:spcAft>
                <a:spcPts val="0"/>
              </a:spcAft>
              <a:buSzPts val="2000"/>
              <a:buChar char="●"/>
            </a:pPr>
            <a:r>
              <a:rPr b="1" lang="en-GB" sz="2000">
                <a:solidFill>
                  <a:schemeClr val="dk1"/>
                </a:solidFill>
              </a:rPr>
              <a:t>Lateral</a:t>
            </a:r>
            <a:r>
              <a:rPr b="1" lang="en-GB" sz="2000">
                <a:solidFill>
                  <a:srgbClr val="FF0000"/>
                </a:solidFill>
              </a:rPr>
              <a:t> (Yaw coupled)</a:t>
            </a:r>
            <a:endParaRPr b="1" sz="2000">
              <a:solidFill>
                <a:srgbClr val="FF0000"/>
              </a:solidFill>
            </a:endParaRPr>
          </a:p>
          <a:p>
            <a:pPr indent="-355600" lvl="0" marL="457200" rtl="0" algn="l">
              <a:spcBef>
                <a:spcPts val="0"/>
              </a:spcBef>
              <a:spcAft>
                <a:spcPts val="0"/>
              </a:spcAft>
              <a:buClr>
                <a:srgbClr val="FF0000"/>
              </a:buClr>
              <a:buSzPts val="2000"/>
              <a:buChar char="●"/>
            </a:pPr>
            <a:r>
              <a:rPr b="1" lang="en-GB" sz="2000">
                <a:solidFill>
                  <a:srgbClr val="FF0000"/>
                </a:solidFill>
              </a:rPr>
              <a:t>Longitudinal</a:t>
            </a:r>
            <a:endParaRPr b="1" sz="2000">
              <a:solidFill>
                <a:srgbClr val="FF0000"/>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t>Velocity</a:t>
            </a:r>
            <a:endParaRPr b="1" sz="2000"/>
          </a:p>
          <a:p>
            <a:pPr indent="-355600" lvl="0" marL="457200" rtl="0" algn="l">
              <a:spcBef>
                <a:spcPts val="0"/>
              </a:spcBef>
              <a:spcAft>
                <a:spcPts val="0"/>
              </a:spcAft>
              <a:buClr>
                <a:srgbClr val="FF0000"/>
              </a:buClr>
              <a:buSzPts val="2000"/>
              <a:buChar char="●"/>
            </a:pPr>
            <a:r>
              <a:rPr b="1" lang="en-GB" sz="2000">
                <a:solidFill>
                  <a:srgbClr val="FF0000"/>
                </a:solidFill>
              </a:rPr>
              <a:t>Constant</a:t>
            </a:r>
            <a:endParaRPr b="1" sz="2000">
              <a:solidFill>
                <a:srgbClr val="FF0000"/>
              </a:solidFill>
            </a:endParaRPr>
          </a:p>
        </p:txBody>
      </p:sp>
      <p:pic>
        <p:nvPicPr>
          <p:cNvPr id="585" name="Google Shape;585;p57"/>
          <p:cNvPicPr preferRelativeResize="0"/>
          <p:nvPr/>
        </p:nvPicPr>
        <p:blipFill>
          <a:blip r:embed="rId3">
            <a:alphaModFix/>
          </a:blip>
          <a:stretch>
            <a:fillRect/>
          </a:stretch>
        </p:blipFill>
        <p:spPr>
          <a:xfrm>
            <a:off x="1864830" y="1554081"/>
            <a:ext cx="1732969" cy="1732973"/>
          </a:xfrm>
          <a:prstGeom prst="rect">
            <a:avLst/>
          </a:prstGeom>
          <a:noFill/>
          <a:ln>
            <a:noFill/>
          </a:ln>
        </p:spPr>
      </p:pic>
      <p:pic>
        <p:nvPicPr>
          <p:cNvPr id="586" name="Google Shape;586;p57"/>
          <p:cNvPicPr preferRelativeResize="0"/>
          <p:nvPr/>
        </p:nvPicPr>
        <p:blipFill>
          <a:blip r:embed="rId4">
            <a:alphaModFix/>
          </a:blip>
          <a:stretch>
            <a:fillRect/>
          </a:stretch>
        </p:blipFill>
        <p:spPr>
          <a:xfrm>
            <a:off x="8077437" y="1554086"/>
            <a:ext cx="1732969" cy="173295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593" name="Google Shape;593;p58"/>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Methods</a:t>
            </a:r>
            <a:endParaRPr/>
          </a:p>
        </p:txBody>
      </p:sp>
      <p:pic>
        <p:nvPicPr>
          <p:cNvPr id="594" name="Google Shape;594;p58"/>
          <p:cNvPicPr preferRelativeResize="0"/>
          <p:nvPr/>
        </p:nvPicPr>
        <p:blipFill rotWithShape="1">
          <a:blip r:embed="rId4">
            <a:alphaModFix/>
          </a:blip>
          <a:srcRect b="8759" l="0" r="0" t="0"/>
          <a:stretch/>
        </p:blipFill>
        <p:spPr>
          <a:xfrm>
            <a:off x="6488325" y="1554675"/>
            <a:ext cx="5492076" cy="4382301"/>
          </a:xfrm>
          <a:prstGeom prst="rect">
            <a:avLst/>
          </a:prstGeom>
          <a:noFill/>
          <a:ln>
            <a:noFill/>
          </a:ln>
        </p:spPr>
      </p:pic>
      <p:sp>
        <p:nvSpPr>
          <p:cNvPr id="595" name="Google Shape;595;p58"/>
          <p:cNvSpPr txBox="1"/>
          <p:nvPr/>
        </p:nvSpPr>
        <p:spPr>
          <a:xfrm>
            <a:off x="1376225" y="1106713"/>
            <a:ext cx="31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Look ahead angle</a:t>
            </a:r>
            <a:endParaRPr b="1" sz="2100">
              <a:solidFill>
                <a:schemeClr val="dk1"/>
              </a:solidFill>
            </a:endParaRPr>
          </a:p>
        </p:txBody>
      </p:sp>
      <p:sp>
        <p:nvSpPr>
          <p:cNvPr id="596" name="Google Shape;596;p58"/>
          <p:cNvSpPr txBox="1"/>
          <p:nvPr/>
        </p:nvSpPr>
        <p:spPr>
          <a:xfrm>
            <a:off x="1056578" y="4681550"/>
            <a:ext cx="383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Hybrid Unicyclic</a:t>
            </a:r>
            <a:endParaRPr b="1" sz="2100">
              <a:solidFill>
                <a:schemeClr val="dk1"/>
              </a:solidFill>
            </a:endParaRPr>
          </a:p>
        </p:txBody>
      </p:sp>
      <p:sp>
        <p:nvSpPr>
          <p:cNvPr id="597" name="Google Shape;597;p58"/>
          <p:cNvSpPr txBox="1"/>
          <p:nvPr/>
        </p:nvSpPr>
        <p:spPr>
          <a:xfrm>
            <a:off x="1376213" y="2872850"/>
            <a:ext cx="31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1"/>
                </a:solidFill>
              </a:rPr>
              <a:t>Unicyclic</a:t>
            </a:r>
            <a:endParaRPr b="1" sz="2100">
              <a:solidFill>
                <a:schemeClr val="dk1"/>
              </a:solidFill>
            </a:endParaRPr>
          </a:p>
        </p:txBody>
      </p:sp>
      <p:pic>
        <p:nvPicPr>
          <p:cNvPr id="598" name="Google Shape;598;p58"/>
          <p:cNvPicPr preferRelativeResize="0"/>
          <p:nvPr/>
        </p:nvPicPr>
        <p:blipFill>
          <a:blip r:embed="rId5">
            <a:alphaModFix/>
          </a:blip>
          <a:stretch>
            <a:fillRect/>
          </a:stretch>
        </p:blipFill>
        <p:spPr>
          <a:xfrm>
            <a:off x="1743525" y="5189450"/>
            <a:ext cx="2751495" cy="1211350"/>
          </a:xfrm>
          <a:prstGeom prst="rect">
            <a:avLst/>
          </a:prstGeom>
          <a:noFill/>
          <a:ln>
            <a:noFill/>
          </a:ln>
        </p:spPr>
      </p:pic>
      <p:pic>
        <p:nvPicPr>
          <p:cNvPr id="599" name="Google Shape;599;p58"/>
          <p:cNvPicPr preferRelativeResize="0"/>
          <p:nvPr/>
        </p:nvPicPr>
        <p:blipFill rotWithShape="1">
          <a:blip r:embed="rId6">
            <a:alphaModFix/>
          </a:blip>
          <a:srcRect b="0" l="0" r="0" t="9156"/>
          <a:stretch/>
        </p:blipFill>
        <p:spPr>
          <a:xfrm>
            <a:off x="1671475" y="3380750"/>
            <a:ext cx="2590800" cy="1211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06" name="Google Shape;606;p5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Path Following for Multirotor / Fixed Wing</a:t>
            </a:r>
            <a:endParaRPr/>
          </a:p>
        </p:txBody>
      </p:sp>
      <p:pic>
        <p:nvPicPr>
          <p:cNvPr id="607" name="Google Shape;607;p59"/>
          <p:cNvPicPr preferRelativeResize="0"/>
          <p:nvPr/>
        </p:nvPicPr>
        <p:blipFill>
          <a:blip r:embed="rId3">
            <a:alphaModFix/>
          </a:blip>
          <a:stretch>
            <a:fillRect/>
          </a:stretch>
        </p:blipFill>
        <p:spPr>
          <a:xfrm>
            <a:off x="2532889" y="5641516"/>
            <a:ext cx="894490" cy="894487"/>
          </a:xfrm>
          <a:prstGeom prst="rect">
            <a:avLst/>
          </a:prstGeom>
          <a:noFill/>
          <a:ln>
            <a:noFill/>
          </a:ln>
        </p:spPr>
      </p:pic>
      <p:pic>
        <p:nvPicPr>
          <p:cNvPr id="608" name="Google Shape;608;p59"/>
          <p:cNvPicPr preferRelativeResize="0"/>
          <p:nvPr/>
        </p:nvPicPr>
        <p:blipFill>
          <a:blip r:embed="rId4">
            <a:alphaModFix/>
          </a:blip>
          <a:stretch>
            <a:fillRect/>
          </a:stretch>
        </p:blipFill>
        <p:spPr>
          <a:xfrm>
            <a:off x="8758320" y="5641513"/>
            <a:ext cx="894490" cy="894487"/>
          </a:xfrm>
          <a:prstGeom prst="rect">
            <a:avLst/>
          </a:prstGeom>
          <a:noFill/>
          <a:ln>
            <a:noFill/>
          </a:ln>
        </p:spPr>
      </p:pic>
      <p:sp>
        <p:nvSpPr>
          <p:cNvPr id="609" name="Google Shape;609;p59"/>
          <p:cNvSpPr/>
          <p:nvPr/>
        </p:nvSpPr>
        <p:spPr>
          <a:xfrm>
            <a:off x="9096150" y="1882825"/>
            <a:ext cx="1600900" cy="4159150"/>
          </a:xfrm>
          <a:custGeom>
            <a:rect b="b" l="l" r="r" t="t"/>
            <a:pathLst>
              <a:path extrusionOk="0" h="166366" w="64036">
                <a:moveTo>
                  <a:pt x="7394" y="166366"/>
                </a:moveTo>
                <a:cubicBezTo>
                  <a:pt x="16822" y="152995"/>
                  <a:pt x="65191" y="113869"/>
                  <a:pt x="63959" y="86141"/>
                </a:cubicBezTo>
                <a:cubicBezTo>
                  <a:pt x="62727" y="58413"/>
                  <a:pt x="10660" y="14357"/>
                  <a:pt x="0" y="0"/>
                </a:cubicBezTo>
              </a:path>
            </a:pathLst>
          </a:custGeom>
          <a:noFill/>
          <a:ln cap="flat" cmpd="sng" w="38100">
            <a:solidFill>
              <a:schemeClr val="dk2"/>
            </a:solidFill>
            <a:prstDash val="solid"/>
            <a:round/>
            <a:headEnd len="med" w="med" type="none"/>
            <a:tailEnd len="med" w="med" type="triangle"/>
          </a:ln>
        </p:spPr>
      </p:sp>
      <p:sp>
        <p:nvSpPr>
          <p:cNvPr id="610" name="Google Shape;610;p59"/>
          <p:cNvSpPr/>
          <p:nvPr/>
        </p:nvSpPr>
        <p:spPr>
          <a:xfrm>
            <a:off x="4521900" y="3962825"/>
            <a:ext cx="355500" cy="355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9"/>
          <p:cNvSpPr/>
          <p:nvPr/>
        </p:nvSpPr>
        <p:spPr>
          <a:xfrm>
            <a:off x="2734050" y="2110575"/>
            <a:ext cx="355500" cy="355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59"/>
          <p:cNvCxnSpPr/>
          <p:nvPr/>
        </p:nvCxnSpPr>
        <p:spPr>
          <a:xfrm>
            <a:off x="6092850" y="1842525"/>
            <a:ext cx="0" cy="4932300"/>
          </a:xfrm>
          <a:prstGeom prst="straightConnector1">
            <a:avLst/>
          </a:prstGeom>
          <a:noFill/>
          <a:ln cap="flat" cmpd="sng" w="38100">
            <a:solidFill>
              <a:srgbClr val="B7B7B7"/>
            </a:solidFill>
            <a:prstDash val="dash"/>
            <a:round/>
            <a:headEnd len="med" w="med" type="none"/>
            <a:tailEnd len="med" w="med" type="none"/>
          </a:ln>
        </p:spPr>
      </p:cxnSp>
      <p:sp>
        <p:nvSpPr>
          <p:cNvPr id="613" name="Google Shape;613;p59"/>
          <p:cNvSpPr txBox="1"/>
          <p:nvPr/>
        </p:nvSpPr>
        <p:spPr>
          <a:xfrm>
            <a:off x="2079225" y="1308050"/>
            <a:ext cx="183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Holonomic</a:t>
            </a:r>
            <a:endParaRPr sz="2200"/>
          </a:p>
        </p:txBody>
      </p:sp>
      <p:sp>
        <p:nvSpPr>
          <p:cNvPr id="614" name="Google Shape;614;p59"/>
          <p:cNvSpPr txBox="1"/>
          <p:nvPr/>
        </p:nvSpPr>
        <p:spPr>
          <a:xfrm>
            <a:off x="8092525" y="1308050"/>
            <a:ext cx="338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Non Holonomic</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21" name="Google Shape;621;p6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Why do we need Unified Path Following?</a:t>
            </a:r>
            <a:endParaRPr/>
          </a:p>
        </p:txBody>
      </p:sp>
      <p:sp>
        <p:nvSpPr>
          <p:cNvPr id="622" name="Google Shape;622;p60"/>
          <p:cNvSpPr txBox="1"/>
          <p:nvPr>
            <p:ph idx="4294967295"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Fixed Wing Path Following</a:t>
            </a:r>
            <a:r>
              <a:rPr b="1" lang="en-GB"/>
              <a:t> doesn’t work on Multirotor!</a:t>
            </a:r>
            <a:endParaRPr/>
          </a:p>
        </p:txBody>
      </p:sp>
      <p:pic>
        <p:nvPicPr>
          <p:cNvPr id="623" name="Google Shape;623;p60"/>
          <p:cNvPicPr preferRelativeResize="0"/>
          <p:nvPr/>
        </p:nvPicPr>
        <p:blipFill rotWithShape="1">
          <a:blip r:embed="rId3">
            <a:alphaModFix/>
          </a:blip>
          <a:srcRect b="42213" l="0" r="23942" t="0"/>
          <a:stretch/>
        </p:blipFill>
        <p:spPr>
          <a:xfrm>
            <a:off x="714575" y="2831500"/>
            <a:ext cx="3669300" cy="294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Nonlinear</a:t>
            </a:r>
            <a:r>
              <a:rPr b="1" lang="en-GB"/>
              <a:t> Control</a:t>
            </a:r>
            <a:r>
              <a:rPr lang="en-GB"/>
              <a:t> [Stastny, IROS, 2019]</a:t>
            </a:r>
            <a:endParaRPr/>
          </a:p>
        </p:txBody>
      </p:sp>
      <p:sp>
        <p:nvSpPr>
          <p:cNvPr id="160" name="Google Shape;160;p1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61" name="Google Shape;161;p16"/>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Related Work: Path Following on Fixed Wing</a:t>
            </a:r>
            <a:endParaRPr/>
          </a:p>
        </p:txBody>
      </p:sp>
      <p:pic>
        <p:nvPicPr>
          <p:cNvPr descr="Small, low-speed fixed-wing Unmanned Aerial Vehicles (UAVs) operating autonomously, beyond-visual-line-of-sight (BVLOS) will inevitably encounter winds rising to levels near or exceeding the vehicles' nominal airspeed. In this work, we develop a nonlinear lateral-directional path following guidance law with explicit consideration of online wind estimates. Energy efficient airspeed reference compensation logic is developed for excess wind scenarios (i.e. when the wind speed rises above the airspeed), enabling either mitigation, prevention, or over-powering of excess wind induced run-away from a given path. The developed guidance law is demonstrated on a representative small, low-speed test UAV in two flight experiments conducted in mountainous regions of Switzerland with strong, turbulent wind conditions, gusts reaching up to 13 meters per second. We demonstrate track-keeping errors of less than 1 meter consistently maintained during a representative duration of gusting, excess winds and a mean ground speed undershoot of 0.5 meters per second from the commanded minimum forward ground speed demonstrated in over 5 minutes of the showcased flight results.&#10;&#10;For more information, please visit: https://arxiv.org/abs/1908.01381" id="162" name="Google Shape;162;p16" title="On Flying Backwards: Preventing Run-away of Small, Low-speed, Fixed-wing UAVs in Strong Winds">
            <a:hlinkClick r:id="rId3"/>
          </p:cNvPr>
          <p:cNvPicPr preferRelativeResize="0"/>
          <p:nvPr/>
        </p:nvPicPr>
        <p:blipFill>
          <a:blip r:embed="rId4">
            <a:alphaModFix/>
          </a:blip>
          <a:stretch>
            <a:fillRect/>
          </a:stretch>
        </p:blipFill>
        <p:spPr>
          <a:xfrm>
            <a:off x="3377088" y="2024062"/>
            <a:ext cx="5451767" cy="4088825"/>
          </a:xfrm>
          <a:prstGeom prst="rect">
            <a:avLst/>
          </a:prstGeom>
          <a:noFill/>
          <a:ln>
            <a:noFill/>
          </a:ln>
        </p:spPr>
      </p:pic>
      <p:sp>
        <p:nvSpPr>
          <p:cNvPr id="163" name="Google Shape;163;p16"/>
          <p:cNvSpPr txBox="1"/>
          <p:nvPr/>
        </p:nvSpPr>
        <p:spPr>
          <a:xfrm>
            <a:off x="2372700" y="6173850"/>
            <a:ext cx="876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T. Stastny. “On Flying Backwards: Preventing Runaway of Small, Low-speed, Fixed-wing UAVs in Strong Winds”. IROS, 2019</a:t>
            </a:r>
            <a:endParaRPr sz="1000"/>
          </a:p>
        </p:txBody>
      </p:sp>
      <p:pic>
        <p:nvPicPr>
          <p:cNvPr id="164" name="Google Shape;164;p16"/>
          <p:cNvPicPr preferRelativeResize="0"/>
          <p:nvPr/>
        </p:nvPicPr>
        <p:blipFill>
          <a:blip r:embed="rId5">
            <a:alphaModFix/>
          </a:blip>
          <a:stretch>
            <a:fillRect/>
          </a:stretch>
        </p:blipFill>
        <p:spPr>
          <a:xfrm>
            <a:off x="591425" y="2792450"/>
            <a:ext cx="2354892" cy="255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30" name="Google Shape;630;p6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Base Method</a:t>
            </a:r>
            <a:endParaRPr/>
          </a:p>
        </p:txBody>
      </p:sp>
      <p:sp>
        <p:nvSpPr>
          <p:cNvPr id="631" name="Google Shape;631;p61"/>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b="1" lang="en-GB"/>
              <a:t>Unicyclic Method</a:t>
            </a:r>
            <a:r>
              <a:rPr lang="en-GB"/>
              <a:t> [Stastny, IROS, 2019]</a:t>
            </a:r>
            <a:endParaRPr/>
          </a:p>
        </p:txBody>
      </p:sp>
      <p:pic>
        <p:nvPicPr>
          <p:cNvPr id="632" name="Google Shape;632;p61"/>
          <p:cNvPicPr preferRelativeResize="0"/>
          <p:nvPr/>
        </p:nvPicPr>
        <p:blipFill>
          <a:blip r:embed="rId3">
            <a:alphaModFix/>
          </a:blip>
          <a:stretch>
            <a:fillRect/>
          </a:stretch>
        </p:blipFill>
        <p:spPr>
          <a:xfrm>
            <a:off x="1070313" y="2192898"/>
            <a:ext cx="10045076" cy="3770300"/>
          </a:xfrm>
          <a:prstGeom prst="rect">
            <a:avLst/>
          </a:prstGeom>
          <a:noFill/>
          <a:ln>
            <a:noFill/>
          </a:ln>
        </p:spPr>
      </p:pic>
      <p:pic>
        <p:nvPicPr>
          <p:cNvPr id="633" name="Google Shape;633;p61"/>
          <p:cNvPicPr preferRelativeResize="0"/>
          <p:nvPr/>
        </p:nvPicPr>
        <p:blipFill>
          <a:blip r:embed="rId4">
            <a:alphaModFix/>
          </a:blip>
          <a:stretch>
            <a:fillRect/>
          </a:stretch>
        </p:blipFill>
        <p:spPr>
          <a:xfrm>
            <a:off x="4656950" y="3628725"/>
            <a:ext cx="2871793" cy="2084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640" name="Google Shape;640;p6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Proposed Method</a:t>
            </a:r>
            <a:endParaRPr/>
          </a:p>
        </p:txBody>
      </p:sp>
      <p:sp>
        <p:nvSpPr>
          <p:cNvPr id="641" name="Google Shape;641;p62"/>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b="1" lang="en-GB"/>
              <a:t>Hybrid Unicyclic Method</a:t>
            </a:r>
            <a:endParaRPr/>
          </a:p>
        </p:txBody>
      </p:sp>
      <p:pic>
        <p:nvPicPr>
          <p:cNvPr id="642" name="Google Shape;642;p62"/>
          <p:cNvPicPr preferRelativeResize="0"/>
          <p:nvPr/>
        </p:nvPicPr>
        <p:blipFill>
          <a:blip r:embed="rId3">
            <a:alphaModFix/>
          </a:blip>
          <a:stretch>
            <a:fillRect/>
          </a:stretch>
        </p:blipFill>
        <p:spPr>
          <a:xfrm>
            <a:off x="947850" y="2256575"/>
            <a:ext cx="9947761" cy="3733775"/>
          </a:xfrm>
          <a:prstGeom prst="rect">
            <a:avLst/>
          </a:prstGeom>
          <a:noFill/>
          <a:ln>
            <a:noFill/>
          </a:ln>
        </p:spPr>
      </p:pic>
      <p:pic>
        <p:nvPicPr>
          <p:cNvPr id="643" name="Google Shape;643;p62"/>
          <p:cNvPicPr preferRelativeResize="0"/>
          <p:nvPr/>
        </p:nvPicPr>
        <p:blipFill>
          <a:blip r:embed="rId4">
            <a:alphaModFix/>
          </a:blip>
          <a:stretch>
            <a:fillRect/>
          </a:stretch>
        </p:blipFill>
        <p:spPr>
          <a:xfrm>
            <a:off x="4329829" y="3727100"/>
            <a:ext cx="3107300" cy="1977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3"/>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lang="en-GB"/>
              <a:t>For evaluating the Ground Velocity curve:</a:t>
            </a:r>
            <a:endParaRPr/>
          </a:p>
          <a:p>
            <a:pPr indent="0" lvl="0" marL="0" rtl="0" algn="l">
              <a:spcBef>
                <a:spcPts val="500"/>
              </a:spcBef>
              <a:spcAft>
                <a:spcPts val="0"/>
              </a:spcAft>
              <a:buNone/>
            </a:pPr>
            <a:r>
              <a:t/>
            </a:r>
            <a:endParaRPr/>
          </a:p>
          <a:p>
            <a:pPr indent="-381000" lvl="0" marL="457200" rtl="0" algn="l">
              <a:spcBef>
                <a:spcPts val="500"/>
              </a:spcBef>
              <a:spcAft>
                <a:spcPts val="0"/>
              </a:spcAft>
              <a:buSzPts val="2400"/>
              <a:buChar char="●"/>
            </a:pPr>
            <a:r>
              <a:rPr b="1" lang="en-GB"/>
              <a:t>No wind</a:t>
            </a:r>
            <a:endParaRPr b="1"/>
          </a:p>
          <a:p>
            <a:pPr indent="-381000" lvl="0" marL="457200" rtl="0" algn="l">
              <a:spcBef>
                <a:spcPts val="0"/>
              </a:spcBef>
              <a:spcAft>
                <a:spcPts val="0"/>
              </a:spcAft>
              <a:buSzPts val="2400"/>
              <a:buChar char="●"/>
            </a:pPr>
            <a:r>
              <a:rPr b="1" lang="en-GB"/>
              <a:t>Track error boundary is fixed</a:t>
            </a:r>
            <a:r>
              <a:rPr lang="en-GB"/>
              <a:t> (Only look-ahead angle &amp; speed is varied)</a:t>
            </a:r>
            <a:endParaRPr/>
          </a:p>
          <a:p>
            <a:pPr indent="-381000" lvl="0" marL="457200" rtl="0" algn="l">
              <a:spcBef>
                <a:spcPts val="0"/>
              </a:spcBef>
              <a:spcAft>
                <a:spcPts val="0"/>
              </a:spcAft>
              <a:buSzPts val="2400"/>
              <a:buChar char="●"/>
            </a:pPr>
            <a:r>
              <a:rPr b="1" lang="en-GB"/>
              <a:t>Approach speed is fixed</a:t>
            </a:r>
            <a:r>
              <a:rPr lang="en-GB"/>
              <a:t> (To allow consistent entry for comparison)</a:t>
            </a:r>
            <a:endParaRPr/>
          </a:p>
          <a:p>
            <a:pPr indent="-381000" lvl="0" marL="457200" rtl="0" algn="l">
              <a:spcBef>
                <a:spcPts val="0"/>
              </a:spcBef>
              <a:spcAft>
                <a:spcPts val="0"/>
              </a:spcAft>
              <a:buSzPts val="2400"/>
              <a:buChar char="●"/>
            </a:pPr>
            <a:r>
              <a:rPr lang="en-GB"/>
              <a:t>Vehicle tracks ground velocity perfectly (first order system)</a:t>
            </a:r>
            <a:endParaRPr/>
          </a:p>
        </p:txBody>
      </p:sp>
      <p:sp>
        <p:nvSpPr>
          <p:cNvPr id="650" name="Google Shape;650;p6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51" name="Google Shape;651;p6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Test Conditions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4"/>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Constant speed assumption</a:t>
            </a:r>
            <a:r>
              <a:rPr lang="en-GB"/>
              <a:t> for Multirotor (Limited maneuverability)</a:t>
            </a:r>
            <a:endParaRPr/>
          </a:p>
          <a:p>
            <a:pPr indent="-381000" lvl="0" marL="457200" rtl="0" algn="l">
              <a:spcBef>
                <a:spcPts val="0"/>
              </a:spcBef>
              <a:spcAft>
                <a:spcPts val="0"/>
              </a:spcAft>
              <a:buSzPts val="2400"/>
              <a:buChar char="●"/>
            </a:pPr>
            <a:r>
              <a:rPr b="1" lang="en-GB"/>
              <a:t>No generic Path Following Guidance</a:t>
            </a:r>
            <a:r>
              <a:rPr lang="en-GB"/>
              <a:t> that suits both modes of operation</a:t>
            </a:r>
            <a:endParaRPr/>
          </a:p>
        </p:txBody>
      </p:sp>
      <p:sp>
        <p:nvSpPr>
          <p:cNvPr id="658" name="Google Shape;658;p6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59" name="Google Shape;659;p64"/>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Limitations</a:t>
            </a:r>
            <a:endParaRPr/>
          </a:p>
        </p:txBody>
      </p:sp>
      <p:pic>
        <p:nvPicPr>
          <p:cNvPr id="660" name="Google Shape;660;p64"/>
          <p:cNvPicPr preferRelativeResize="0"/>
          <p:nvPr/>
        </p:nvPicPr>
        <p:blipFill>
          <a:blip r:embed="rId3">
            <a:alphaModFix/>
          </a:blip>
          <a:stretch>
            <a:fillRect/>
          </a:stretch>
        </p:blipFill>
        <p:spPr>
          <a:xfrm>
            <a:off x="1528050" y="2896750"/>
            <a:ext cx="3712300" cy="3172025"/>
          </a:xfrm>
          <a:prstGeom prst="rect">
            <a:avLst/>
          </a:prstGeom>
          <a:noFill/>
          <a:ln>
            <a:noFill/>
          </a:ln>
        </p:spPr>
      </p:pic>
      <p:pic>
        <p:nvPicPr>
          <p:cNvPr id="661" name="Google Shape;661;p64"/>
          <p:cNvPicPr preferRelativeResize="0"/>
          <p:nvPr/>
        </p:nvPicPr>
        <p:blipFill>
          <a:blip r:embed="rId4">
            <a:alphaModFix/>
          </a:blip>
          <a:stretch>
            <a:fillRect/>
          </a:stretch>
        </p:blipFill>
        <p:spPr>
          <a:xfrm>
            <a:off x="6323025" y="2896750"/>
            <a:ext cx="3989927" cy="31720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68" name="Google Shape;668;p65"/>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Base Method</a:t>
            </a:r>
            <a:endParaRPr/>
          </a:p>
        </p:txBody>
      </p:sp>
      <p:sp>
        <p:nvSpPr>
          <p:cNvPr id="669" name="Google Shape;669;p65"/>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b="1" lang="en-GB"/>
              <a:t>Unicyclic Method</a:t>
            </a:r>
            <a:r>
              <a:rPr lang="en-GB"/>
              <a:t> [Stastny, IROS, 2019]</a:t>
            </a:r>
            <a:endParaRPr/>
          </a:p>
        </p:txBody>
      </p:sp>
      <p:pic>
        <p:nvPicPr>
          <p:cNvPr id="670" name="Google Shape;670;p65"/>
          <p:cNvPicPr preferRelativeResize="0"/>
          <p:nvPr/>
        </p:nvPicPr>
        <p:blipFill>
          <a:blip r:embed="rId3">
            <a:alphaModFix/>
          </a:blip>
          <a:stretch>
            <a:fillRect/>
          </a:stretch>
        </p:blipFill>
        <p:spPr>
          <a:xfrm>
            <a:off x="323850" y="2574954"/>
            <a:ext cx="7078548" cy="2656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677" name="Google Shape;677;p66"/>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Base Method</a:t>
            </a:r>
            <a:endParaRPr/>
          </a:p>
        </p:txBody>
      </p:sp>
      <p:pic>
        <p:nvPicPr>
          <p:cNvPr id="678" name="Google Shape;678;p66"/>
          <p:cNvPicPr preferRelativeResize="0"/>
          <p:nvPr/>
        </p:nvPicPr>
        <p:blipFill>
          <a:blip r:embed="rId3">
            <a:alphaModFix/>
          </a:blip>
          <a:stretch>
            <a:fillRect/>
          </a:stretch>
        </p:blipFill>
        <p:spPr>
          <a:xfrm>
            <a:off x="1807826" y="1353025"/>
            <a:ext cx="8573199" cy="49604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685" name="Google Shape;685;p67"/>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Proposed Method</a:t>
            </a:r>
            <a:endParaRPr/>
          </a:p>
        </p:txBody>
      </p:sp>
      <p:sp>
        <p:nvSpPr>
          <p:cNvPr id="686" name="Google Shape;686;p67"/>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b="1" lang="en-GB"/>
              <a:t>Hybrid Unicyclic Method</a:t>
            </a:r>
            <a:endParaRPr/>
          </a:p>
        </p:txBody>
      </p:sp>
      <p:pic>
        <p:nvPicPr>
          <p:cNvPr id="687" name="Google Shape;687;p67"/>
          <p:cNvPicPr preferRelativeResize="0"/>
          <p:nvPr/>
        </p:nvPicPr>
        <p:blipFill>
          <a:blip r:embed="rId3">
            <a:alphaModFix/>
          </a:blip>
          <a:stretch>
            <a:fillRect/>
          </a:stretch>
        </p:blipFill>
        <p:spPr>
          <a:xfrm>
            <a:off x="323850" y="2574951"/>
            <a:ext cx="7078548" cy="26568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694" name="Google Shape;694;p68"/>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Proposed Method: Low speed on Path (Aggressive turning)</a:t>
            </a:r>
            <a:endParaRPr/>
          </a:p>
        </p:txBody>
      </p:sp>
      <p:pic>
        <p:nvPicPr>
          <p:cNvPr id="695" name="Google Shape;695;p68"/>
          <p:cNvPicPr preferRelativeResize="0"/>
          <p:nvPr/>
        </p:nvPicPr>
        <p:blipFill>
          <a:blip r:embed="rId3">
            <a:alphaModFix/>
          </a:blip>
          <a:stretch>
            <a:fillRect/>
          </a:stretch>
        </p:blipFill>
        <p:spPr>
          <a:xfrm>
            <a:off x="1807839" y="1353025"/>
            <a:ext cx="8573176" cy="496047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02" name="Google Shape;702;p6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Proposed Method: High speed on Path (Smoother turning)</a:t>
            </a:r>
            <a:endParaRPr/>
          </a:p>
        </p:txBody>
      </p:sp>
      <p:pic>
        <p:nvPicPr>
          <p:cNvPr id="703" name="Google Shape;703;p69"/>
          <p:cNvPicPr preferRelativeResize="0"/>
          <p:nvPr/>
        </p:nvPicPr>
        <p:blipFill>
          <a:blip r:embed="rId3">
            <a:alphaModFix/>
          </a:blip>
          <a:stretch>
            <a:fillRect/>
          </a:stretch>
        </p:blipFill>
        <p:spPr>
          <a:xfrm>
            <a:off x="1807839" y="1353025"/>
            <a:ext cx="8573176" cy="496047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70"/>
          <p:cNvPicPr preferRelativeResize="0"/>
          <p:nvPr/>
        </p:nvPicPr>
        <p:blipFill rotWithShape="1">
          <a:blip r:embed="rId3">
            <a:alphaModFix/>
          </a:blip>
          <a:srcRect b="71596" l="4607" r="38363" t="0"/>
          <a:stretch/>
        </p:blipFill>
        <p:spPr>
          <a:xfrm>
            <a:off x="3494312" y="2888850"/>
            <a:ext cx="6811350" cy="1987950"/>
          </a:xfrm>
          <a:prstGeom prst="rect">
            <a:avLst/>
          </a:prstGeom>
          <a:noFill/>
          <a:ln>
            <a:noFill/>
          </a:ln>
        </p:spPr>
      </p:pic>
      <p:sp>
        <p:nvSpPr>
          <p:cNvPr id="710" name="Google Shape;710;p7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11" name="Google Shape;711;p7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Path Following for VTOL: Current Status</a:t>
            </a:r>
            <a:endParaRPr/>
          </a:p>
        </p:txBody>
      </p:sp>
      <p:pic>
        <p:nvPicPr>
          <p:cNvPr id="712" name="Google Shape;712;p70"/>
          <p:cNvPicPr preferRelativeResize="0"/>
          <p:nvPr/>
        </p:nvPicPr>
        <p:blipFill>
          <a:blip r:embed="rId4">
            <a:alphaModFix/>
          </a:blip>
          <a:stretch>
            <a:fillRect/>
          </a:stretch>
        </p:blipFill>
        <p:spPr>
          <a:xfrm>
            <a:off x="2097295" y="4130038"/>
            <a:ext cx="894490" cy="894487"/>
          </a:xfrm>
          <a:prstGeom prst="rect">
            <a:avLst/>
          </a:prstGeom>
          <a:noFill/>
          <a:ln>
            <a:noFill/>
          </a:ln>
        </p:spPr>
      </p:pic>
      <p:pic>
        <p:nvPicPr>
          <p:cNvPr id="713" name="Google Shape;713;p70"/>
          <p:cNvPicPr preferRelativeResize="0"/>
          <p:nvPr/>
        </p:nvPicPr>
        <p:blipFill>
          <a:blip r:embed="rId5">
            <a:alphaModFix/>
          </a:blip>
          <a:stretch>
            <a:fillRect/>
          </a:stretch>
        </p:blipFill>
        <p:spPr>
          <a:xfrm>
            <a:off x="2097289" y="3024629"/>
            <a:ext cx="894490" cy="894487"/>
          </a:xfrm>
          <a:prstGeom prst="rect">
            <a:avLst/>
          </a:prstGeom>
          <a:noFill/>
          <a:ln>
            <a:noFill/>
          </a:ln>
        </p:spPr>
      </p:pic>
      <p:sp>
        <p:nvSpPr>
          <p:cNvPr id="714" name="Google Shape;714;p70"/>
          <p:cNvSpPr txBox="1"/>
          <p:nvPr/>
        </p:nvSpPr>
        <p:spPr>
          <a:xfrm>
            <a:off x="1305446" y="5402825"/>
            <a:ext cx="9574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t>Decoupled</a:t>
            </a:r>
            <a:r>
              <a:rPr lang="en-GB" sz="2100"/>
              <a:t> between MC / FW</a:t>
            </a:r>
            <a:endParaRPr sz="2100"/>
          </a:p>
        </p:txBody>
      </p:sp>
      <p:sp>
        <p:nvSpPr>
          <p:cNvPr id="715" name="Google Shape;715;p70"/>
          <p:cNvSpPr txBox="1"/>
          <p:nvPr/>
        </p:nvSpPr>
        <p:spPr>
          <a:xfrm>
            <a:off x="2525100" y="6402450"/>
            <a:ext cx="876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333333"/>
                </a:solidFill>
                <a:highlight>
                  <a:srgbClr val="FFFFFF"/>
                </a:highlight>
              </a:rPr>
              <a:t>https://docs.px4.io/main/en/flight_stack/controller_diagrams.html</a:t>
            </a:r>
            <a:endParaRPr sz="1000"/>
          </a:p>
        </p:txBody>
      </p:sp>
      <p:pic>
        <p:nvPicPr>
          <p:cNvPr id="716" name="Google Shape;716;p70"/>
          <p:cNvPicPr preferRelativeResize="0"/>
          <p:nvPr/>
        </p:nvPicPr>
        <p:blipFill>
          <a:blip r:embed="rId6">
            <a:alphaModFix/>
          </a:blip>
          <a:stretch>
            <a:fillRect/>
          </a:stretch>
        </p:blipFill>
        <p:spPr>
          <a:xfrm>
            <a:off x="5194350" y="1671975"/>
            <a:ext cx="1798198" cy="1348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Virtual Target Pursuit</a:t>
            </a:r>
            <a:r>
              <a:rPr lang="en-GB"/>
              <a:t> [Manjunath, 2016]</a:t>
            </a:r>
            <a:endParaRPr/>
          </a:p>
        </p:txBody>
      </p:sp>
      <p:sp>
        <p:nvSpPr>
          <p:cNvPr id="171" name="Google Shape;171;p1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72" name="Google Shape;172;p17"/>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Related Work: Path Following on Multirotor</a:t>
            </a:r>
            <a:endParaRPr/>
          </a:p>
        </p:txBody>
      </p:sp>
      <p:sp>
        <p:nvSpPr>
          <p:cNvPr id="173" name="Google Shape;173;p17"/>
          <p:cNvSpPr txBox="1"/>
          <p:nvPr/>
        </p:nvSpPr>
        <p:spPr>
          <a:xfrm>
            <a:off x="2372700" y="6173850"/>
            <a:ext cx="876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333333"/>
                </a:solidFill>
                <a:highlight>
                  <a:srgbClr val="FFFFFF"/>
                </a:highlight>
              </a:rPr>
              <a:t>Manjunath, A. R.. “Path following by a quadrotor using virtual target pursuit guidance.” (2016).</a:t>
            </a:r>
            <a:endParaRPr sz="1000"/>
          </a:p>
        </p:txBody>
      </p:sp>
      <p:pic>
        <p:nvPicPr>
          <p:cNvPr id="174" name="Google Shape;174;p17"/>
          <p:cNvPicPr preferRelativeResize="0"/>
          <p:nvPr/>
        </p:nvPicPr>
        <p:blipFill>
          <a:blip r:embed="rId3">
            <a:alphaModFix/>
          </a:blip>
          <a:stretch>
            <a:fillRect/>
          </a:stretch>
        </p:blipFill>
        <p:spPr>
          <a:xfrm>
            <a:off x="3330675" y="2159975"/>
            <a:ext cx="7575401" cy="3616800"/>
          </a:xfrm>
          <a:prstGeom prst="rect">
            <a:avLst/>
          </a:prstGeom>
          <a:noFill/>
          <a:ln>
            <a:noFill/>
          </a:ln>
        </p:spPr>
      </p:pic>
      <p:pic>
        <p:nvPicPr>
          <p:cNvPr id="175" name="Google Shape;175;p17"/>
          <p:cNvPicPr preferRelativeResize="0"/>
          <p:nvPr/>
        </p:nvPicPr>
        <p:blipFill>
          <a:blip r:embed="rId4">
            <a:alphaModFix/>
          </a:blip>
          <a:stretch>
            <a:fillRect/>
          </a:stretch>
        </p:blipFill>
        <p:spPr>
          <a:xfrm>
            <a:off x="477401" y="2607238"/>
            <a:ext cx="2354899" cy="25520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7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23" name="Google Shape;723;p7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Path Following?</a:t>
            </a:r>
            <a:endParaRPr/>
          </a:p>
        </p:txBody>
      </p:sp>
      <p:pic>
        <p:nvPicPr>
          <p:cNvPr id="724" name="Google Shape;724;p71"/>
          <p:cNvPicPr preferRelativeResize="0"/>
          <p:nvPr/>
        </p:nvPicPr>
        <p:blipFill>
          <a:blip r:embed="rId3">
            <a:alphaModFix/>
          </a:blip>
          <a:stretch>
            <a:fillRect/>
          </a:stretch>
        </p:blipFill>
        <p:spPr>
          <a:xfrm>
            <a:off x="4232663" y="1592714"/>
            <a:ext cx="3720365" cy="496048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31" name="Google Shape;731;p7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a Hybrid VTOL?</a:t>
            </a:r>
            <a:endParaRPr/>
          </a:p>
        </p:txBody>
      </p:sp>
      <p:pic>
        <p:nvPicPr>
          <p:cNvPr descr="Vector and Scorpion is a Two-in-one rucksack portable drone system Engineered by Quantum-Systems and powered by Auterion. &#10;&#10;Vector is a flexible Hybrid Vertical Take-Off and Landing (VTOL) sUAS that provides an endurance of 120 minutes and a 15 km radio link range enabled by a military grade encrypted mesh IP data link. Automated precision take-off and landings are standard with Vector, requiring only a single operator utilizing a hand-controlled GCS.&#10;&#10;By removing the wings and tail from Vector, and attaching a separate set of booms and props, the system transforms into a tricopter configuration (Scorpion). This is optimal for dynamic urban environments that required a combination of maneuverability and hover Scorpion has an endurance of 45 minutes and also has a radio link range of 15 km.&#10;&#10;More information on Vector - Scorpion: https://auterion-gs.com/vector-scorpion/&#10;&#10;https://auterion.com/&#10;https://www.quantum-systems.com/&#10;&#10;Follow Auterion &#10;https://www.linkedin.com/company/auterion&#10;https://twitter.com/auterion&#10;https://www.facebook.com/auterion/&#10;&#10;#drones #tricopter #VTOL" id="732" name="Google Shape;732;p72" title="Tricopter Drone Transforms into Fixed Wing VTOL">
            <a:hlinkClick r:id="rId3"/>
          </p:cNvPr>
          <p:cNvPicPr preferRelativeResize="0"/>
          <p:nvPr/>
        </p:nvPicPr>
        <p:blipFill>
          <a:blip r:embed="rId4">
            <a:alphaModFix/>
          </a:blip>
          <a:stretch>
            <a:fillRect/>
          </a:stretch>
        </p:blipFill>
        <p:spPr>
          <a:xfrm>
            <a:off x="2003850" y="1592718"/>
            <a:ext cx="8178000" cy="460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39" name="Google Shape;739;p7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pic>
        <p:nvPicPr>
          <p:cNvPr id="740" name="Google Shape;740;p73"/>
          <p:cNvPicPr preferRelativeResize="0"/>
          <p:nvPr/>
        </p:nvPicPr>
        <p:blipFill>
          <a:blip r:embed="rId3">
            <a:alphaModFix/>
          </a:blip>
          <a:stretch>
            <a:fillRect/>
          </a:stretch>
        </p:blipFill>
        <p:spPr>
          <a:xfrm>
            <a:off x="5305174" y="2024063"/>
            <a:ext cx="6025762" cy="3389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747" name="Google Shape;747;p74"/>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pic>
        <p:nvPicPr>
          <p:cNvPr id="748" name="Google Shape;748;p74"/>
          <p:cNvPicPr preferRelativeResize="0"/>
          <p:nvPr/>
        </p:nvPicPr>
        <p:blipFill>
          <a:blip r:embed="rId3">
            <a:alphaModFix/>
          </a:blip>
          <a:stretch>
            <a:fillRect/>
          </a:stretch>
        </p:blipFill>
        <p:spPr>
          <a:xfrm>
            <a:off x="5305174" y="2024063"/>
            <a:ext cx="6025762" cy="3389475"/>
          </a:xfrm>
          <a:prstGeom prst="rect">
            <a:avLst/>
          </a:prstGeom>
          <a:noFill/>
          <a:ln>
            <a:noFill/>
          </a:ln>
        </p:spPr>
      </p:pic>
      <p:pic>
        <p:nvPicPr>
          <p:cNvPr id="749" name="Google Shape;749;p74"/>
          <p:cNvPicPr preferRelativeResize="0"/>
          <p:nvPr/>
        </p:nvPicPr>
        <p:blipFill>
          <a:blip r:embed="rId4">
            <a:alphaModFix/>
          </a:blip>
          <a:stretch>
            <a:fillRect/>
          </a:stretch>
        </p:blipFill>
        <p:spPr>
          <a:xfrm>
            <a:off x="1543805" y="3921231"/>
            <a:ext cx="1732969" cy="1732973"/>
          </a:xfrm>
          <a:prstGeom prst="rect">
            <a:avLst/>
          </a:prstGeom>
          <a:noFill/>
          <a:ln>
            <a:noFill/>
          </a:ln>
        </p:spPr>
      </p:pic>
      <p:pic>
        <p:nvPicPr>
          <p:cNvPr id="750" name="Google Shape;750;p74"/>
          <p:cNvPicPr preferRelativeResize="0"/>
          <p:nvPr/>
        </p:nvPicPr>
        <p:blipFill>
          <a:blip r:embed="rId5">
            <a:alphaModFix/>
          </a:blip>
          <a:stretch>
            <a:fillRect/>
          </a:stretch>
        </p:blipFill>
        <p:spPr>
          <a:xfrm>
            <a:off x="1467599" y="1420186"/>
            <a:ext cx="1732969" cy="1732957"/>
          </a:xfrm>
          <a:prstGeom prst="rect">
            <a:avLst/>
          </a:prstGeom>
          <a:noFill/>
          <a:ln>
            <a:noFill/>
          </a:ln>
        </p:spPr>
      </p:pic>
      <p:sp>
        <p:nvSpPr>
          <p:cNvPr id="751" name="Google Shape;751;p74"/>
          <p:cNvSpPr txBox="1"/>
          <p:nvPr/>
        </p:nvSpPr>
        <p:spPr>
          <a:xfrm>
            <a:off x="1358482" y="5762600"/>
            <a:ext cx="2103600" cy="2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Multirotor</a:t>
            </a:r>
            <a:endParaRPr b="1" sz="2500"/>
          </a:p>
        </p:txBody>
      </p:sp>
      <p:sp>
        <p:nvSpPr>
          <p:cNvPr id="752" name="Google Shape;752;p74"/>
          <p:cNvSpPr txBox="1"/>
          <p:nvPr/>
        </p:nvSpPr>
        <p:spPr>
          <a:xfrm>
            <a:off x="1467588" y="3341056"/>
            <a:ext cx="1890900" cy="2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Fixed Wing</a:t>
            </a:r>
            <a:endParaRPr b="1" sz="25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59" name="Google Shape;759;p75"/>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pic>
        <p:nvPicPr>
          <p:cNvPr descr="Sending the Volantex Ranger 2400 on a few missions. &#10;&#10;RCTESTFLIGHT Discord Server: https://discord.gg/6dHqmQs&#10;&#10;Nazgul 5&quot; FPV Drone: https://www.banggood.com/custlink/vGm3A9bTcE&#10;&#10;Music from Musicbed: http://share.mscbd.fm/danielriley" id="760" name="Google Shape;760;p75" title="Breaking My Long Range FPV Distance Record">
            <a:hlinkClick r:id="rId3"/>
          </p:cNvPr>
          <p:cNvPicPr preferRelativeResize="0"/>
          <p:nvPr/>
        </p:nvPicPr>
        <p:blipFill>
          <a:blip r:embed="rId4">
            <a:alphaModFix/>
          </a:blip>
          <a:stretch>
            <a:fillRect/>
          </a:stretch>
        </p:blipFill>
        <p:spPr>
          <a:xfrm>
            <a:off x="5216525" y="1999478"/>
            <a:ext cx="6645158" cy="3737850"/>
          </a:xfrm>
          <a:prstGeom prst="rect">
            <a:avLst/>
          </a:prstGeom>
          <a:noFill/>
          <a:ln>
            <a:noFill/>
          </a:ln>
        </p:spPr>
      </p:pic>
      <p:pic>
        <p:nvPicPr>
          <p:cNvPr id="761" name="Google Shape;761;p75"/>
          <p:cNvPicPr preferRelativeResize="0"/>
          <p:nvPr/>
        </p:nvPicPr>
        <p:blipFill>
          <a:blip r:embed="rId5">
            <a:alphaModFix/>
          </a:blip>
          <a:stretch>
            <a:fillRect/>
          </a:stretch>
        </p:blipFill>
        <p:spPr>
          <a:xfrm>
            <a:off x="739313" y="1707722"/>
            <a:ext cx="3534208" cy="3534179"/>
          </a:xfrm>
          <a:prstGeom prst="rect">
            <a:avLst/>
          </a:prstGeom>
          <a:noFill/>
          <a:ln>
            <a:noFill/>
          </a:ln>
        </p:spPr>
      </p:pic>
      <p:sp>
        <p:nvSpPr>
          <p:cNvPr id="762" name="Google Shape;762;p75"/>
          <p:cNvSpPr txBox="1"/>
          <p:nvPr/>
        </p:nvSpPr>
        <p:spPr>
          <a:xfrm>
            <a:off x="1246182" y="5432525"/>
            <a:ext cx="2520300" cy="5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Fixed Wing</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69" name="Google Shape;769;p76"/>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sp>
        <p:nvSpPr>
          <p:cNvPr id="770" name="Google Shape;770;p76"/>
          <p:cNvSpPr txBox="1"/>
          <p:nvPr/>
        </p:nvSpPr>
        <p:spPr>
          <a:xfrm>
            <a:off x="6094425" y="1707725"/>
            <a:ext cx="509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Acceleration</a:t>
            </a:r>
            <a:endParaRPr b="1" sz="2000"/>
          </a:p>
          <a:p>
            <a:pPr indent="-355600" lvl="0" marL="457200" rtl="0" algn="l">
              <a:spcBef>
                <a:spcPts val="0"/>
              </a:spcBef>
              <a:spcAft>
                <a:spcPts val="0"/>
              </a:spcAft>
              <a:buClr>
                <a:srgbClr val="FF0000"/>
              </a:buClr>
              <a:buSzPts val="2000"/>
              <a:buChar char="●"/>
            </a:pPr>
            <a:r>
              <a:rPr b="1" lang="en-GB" sz="2000">
                <a:solidFill>
                  <a:srgbClr val="FF0000"/>
                </a:solidFill>
              </a:rPr>
              <a:t>Lateral</a:t>
            </a:r>
            <a:r>
              <a:rPr lang="en-GB" sz="2000">
                <a:solidFill>
                  <a:srgbClr val="FF0000"/>
                </a:solidFill>
              </a:rPr>
              <a:t> (Rolling): </a:t>
            </a:r>
            <a:r>
              <a:rPr b="1" lang="en-GB" sz="2000">
                <a:solidFill>
                  <a:srgbClr val="FF0000"/>
                </a:solidFill>
              </a:rPr>
              <a:t>Coupled</a:t>
            </a:r>
            <a:r>
              <a:rPr lang="en-GB" sz="2000">
                <a:solidFill>
                  <a:srgbClr val="FF0000"/>
                </a:solidFill>
              </a:rPr>
              <a:t> with </a:t>
            </a:r>
            <a:r>
              <a:rPr b="1" lang="en-GB" sz="2000">
                <a:solidFill>
                  <a:srgbClr val="FF0000"/>
                </a:solidFill>
              </a:rPr>
              <a:t>yaw</a:t>
            </a:r>
            <a:endParaRPr b="1" sz="2000">
              <a:solidFill>
                <a:srgbClr val="FF0000"/>
              </a:solidFill>
            </a:endParaRPr>
          </a:p>
          <a:p>
            <a:pPr indent="-355600" lvl="0" marL="457200" rtl="0" algn="l">
              <a:spcBef>
                <a:spcPts val="0"/>
              </a:spcBef>
              <a:spcAft>
                <a:spcPts val="0"/>
              </a:spcAft>
              <a:buClr>
                <a:srgbClr val="FF0000"/>
              </a:buClr>
              <a:buSzPts val="2000"/>
              <a:buChar char="●"/>
            </a:pPr>
            <a:r>
              <a:rPr b="1" lang="en-GB" sz="2000">
                <a:solidFill>
                  <a:srgbClr val="FF0000"/>
                </a:solidFill>
              </a:rPr>
              <a:t>Longitudinal</a:t>
            </a:r>
            <a:r>
              <a:rPr lang="en-GB" sz="2000">
                <a:solidFill>
                  <a:srgbClr val="FF0000"/>
                </a:solidFill>
              </a:rPr>
              <a:t>: (almost) </a:t>
            </a:r>
            <a:r>
              <a:rPr b="1" lang="en-GB" sz="2000">
                <a:solidFill>
                  <a:srgbClr val="FF0000"/>
                </a:solidFill>
              </a:rPr>
              <a:t>None</a:t>
            </a:r>
            <a:endParaRPr b="1" sz="2000">
              <a:solidFill>
                <a:srgbClr val="FF0000"/>
              </a:solidFill>
            </a:endParaRPr>
          </a:p>
          <a:p>
            <a:pPr indent="-355600" lvl="0" marL="457200" rtl="0" algn="l">
              <a:spcBef>
                <a:spcPts val="0"/>
              </a:spcBef>
              <a:spcAft>
                <a:spcPts val="0"/>
              </a:spcAft>
              <a:buSzPts val="2000"/>
              <a:buChar char="●"/>
            </a:pPr>
            <a:r>
              <a:rPr lang="en-GB" sz="2000"/>
              <a:t>Vertical (Pitching): Flexible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t>Velocity</a:t>
            </a:r>
            <a:endParaRPr b="1" sz="2000"/>
          </a:p>
          <a:p>
            <a:pPr indent="-355600" lvl="0" marL="457200" rtl="0" algn="l">
              <a:spcBef>
                <a:spcPts val="0"/>
              </a:spcBef>
              <a:spcAft>
                <a:spcPts val="0"/>
              </a:spcAft>
              <a:buClr>
                <a:srgbClr val="FF0000"/>
              </a:buClr>
              <a:buSzPts val="2000"/>
              <a:buChar char="●"/>
            </a:pPr>
            <a:r>
              <a:rPr b="1" lang="en-GB" sz="2000">
                <a:solidFill>
                  <a:srgbClr val="FF0000"/>
                </a:solidFill>
              </a:rPr>
              <a:t>Airspeed</a:t>
            </a:r>
            <a:r>
              <a:rPr lang="en-GB" sz="2000">
                <a:solidFill>
                  <a:srgbClr val="FF0000"/>
                </a:solidFill>
              </a:rPr>
              <a:t>: (almost) </a:t>
            </a:r>
            <a:r>
              <a:rPr b="1" lang="en-GB" sz="2000">
                <a:solidFill>
                  <a:srgbClr val="FF0000"/>
                </a:solidFill>
              </a:rPr>
              <a:t>Constant</a:t>
            </a:r>
            <a:endParaRPr b="1" sz="2000">
              <a:solidFill>
                <a:srgbClr val="FF0000"/>
              </a:solidFill>
            </a:endParaRPr>
          </a:p>
        </p:txBody>
      </p:sp>
      <p:pic>
        <p:nvPicPr>
          <p:cNvPr id="771" name="Google Shape;771;p76"/>
          <p:cNvPicPr preferRelativeResize="0"/>
          <p:nvPr/>
        </p:nvPicPr>
        <p:blipFill>
          <a:blip r:embed="rId3">
            <a:alphaModFix/>
          </a:blip>
          <a:stretch>
            <a:fillRect/>
          </a:stretch>
        </p:blipFill>
        <p:spPr>
          <a:xfrm>
            <a:off x="739313" y="1707722"/>
            <a:ext cx="3534208" cy="3534179"/>
          </a:xfrm>
          <a:prstGeom prst="rect">
            <a:avLst/>
          </a:prstGeom>
          <a:noFill/>
          <a:ln>
            <a:noFill/>
          </a:ln>
        </p:spPr>
      </p:pic>
      <p:sp>
        <p:nvSpPr>
          <p:cNvPr id="772" name="Google Shape;772;p76"/>
          <p:cNvSpPr txBox="1"/>
          <p:nvPr/>
        </p:nvSpPr>
        <p:spPr>
          <a:xfrm>
            <a:off x="1246182" y="5432525"/>
            <a:ext cx="2520300" cy="5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Fixed Wing</a:t>
            </a:r>
            <a:endParaRPr b="1"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79" name="Google Shape;779;p77"/>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pic>
        <p:nvPicPr>
          <p:cNvPr id="780" name="Google Shape;780;p77"/>
          <p:cNvPicPr preferRelativeResize="0"/>
          <p:nvPr/>
        </p:nvPicPr>
        <p:blipFill>
          <a:blip r:embed="rId3">
            <a:alphaModFix/>
          </a:blip>
          <a:stretch>
            <a:fillRect/>
          </a:stretch>
        </p:blipFill>
        <p:spPr>
          <a:xfrm>
            <a:off x="828668" y="1631500"/>
            <a:ext cx="3534208" cy="3534212"/>
          </a:xfrm>
          <a:prstGeom prst="rect">
            <a:avLst/>
          </a:prstGeom>
          <a:noFill/>
          <a:ln>
            <a:noFill/>
          </a:ln>
        </p:spPr>
      </p:pic>
      <p:sp>
        <p:nvSpPr>
          <p:cNvPr id="781" name="Google Shape;781;p77"/>
          <p:cNvSpPr txBox="1"/>
          <p:nvPr/>
        </p:nvSpPr>
        <p:spPr>
          <a:xfrm>
            <a:off x="1335615" y="5356325"/>
            <a:ext cx="2520300" cy="5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Multirotor</a:t>
            </a:r>
            <a:endParaRPr b="1" sz="2500"/>
          </a:p>
        </p:txBody>
      </p:sp>
      <p:pic>
        <p:nvPicPr>
          <p:cNvPr descr="Quadrotors are among the most agile flying robots. However, planning time-optimal trajectories at the actuation limit through multiple waypoints remains an open problem. This is crucial for applications such as inspection, delivery, search and rescue, and drone racing. Early works used polynomial trajectory formulations, which do not exploit the full actuator potential because of their inherent smoothness. Recent works resorted to numerical optimization but require waypoints to be allocated as costs or constraints at specific discrete times. However, this time allocation is a priori unknown and renders previous works incapable of producing truly time-optimal trajectories.&#10;To generate truly time-optimal trajectories, we propose a solution to the time allocation problem while exploiting the full quadrotor’s actuator potential. We achieve this by introducing a formulation of progress along the trajectory, which enables the simultaneous optimization of the time allocation and the trajectory itself. We compare our method against related approaches and validate it in real-world flights in one of the world’s largest motion-capture systems, where we outperform human expert drone pilots in a drone-racing task.&#10;&#10;Reference:&#10;P. Foehn, A. Romero, D. Scaramuzza&#10;&quot;Time-Optimal Planning for Quadrotor Waypoint Flight&quot;&#10;Science Robotics, July 21, 2021&#10;PDF: http://rpg.ifi.uzh.ch/docs/ScienceRobotics21_Foehn.pdf&#10;&#10;For more info about our research page on :&#10;1. Drone Racing: http://rpg.ifi.uzh.ch/research_drone_racing.html&#10;2. Agile Drone Flight: http://rpg.ifi.uzh.ch/aggressive_flight.html&#10;&#10;&#10;Affiliations:&#10;All the authors are with the  Dept. of Informatics, University of Zurich, and Dept. of Neuroinformatics, University of Zurich and ETH Zurich, Switzerland http://rpg.ifi.uzh.ch/&#10;&#10;Music Credits: scottholmesmusic.com under Free Creative Commons License" id="782" name="Google Shape;782;p77" title="AI Drone faster than Humans? Time-Optimal Planning for Quadrotor Waypoint Flight">
            <a:hlinkClick r:id="rId4"/>
          </p:cNvPr>
          <p:cNvPicPr preferRelativeResize="0"/>
          <p:nvPr/>
        </p:nvPicPr>
        <p:blipFill>
          <a:blip r:embed="rId5">
            <a:alphaModFix/>
          </a:blip>
          <a:stretch>
            <a:fillRect/>
          </a:stretch>
        </p:blipFill>
        <p:spPr>
          <a:xfrm>
            <a:off x="4703866" y="1756450"/>
            <a:ext cx="7266984" cy="408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789" name="Google Shape;789;p78"/>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Modes of operation of Hybrid VTOL</a:t>
            </a:r>
            <a:endParaRPr/>
          </a:p>
        </p:txBody>
      </p:sp>
      <p:pic>
        <p:nvPicPr>
          <p:cNvPr id="790" name="Google Shape;790;p78"/>
          <p:cNvPicPr preferRelativeResize="0"/>
          <p:nvPr/>
        </p:nvPicPr>
        <p:blipFill>
          <a:blip r:embed="rId3">
            <a:alphaModFix/>
          </a:blip>
          <a:stretch>
            <a:fillRect/>
          </a:stretch>
        </p:blipFill>
        <p:spPr>
          <a:xfrm>
            <a:off x="828668" y="1631500"/>
            <a:ext cx="3534208" cy="3534212"/>
          </a:xfrm>
          <a:prstGeom prst="rect">
            <a:avLst/>
          </a:prstGeom>
          <a:noFill/>
          <a:ln>
            <a:noFill/>
          </a:ln>
        </p:spPr>
      </p:pic>
      <p:sp>
        <p:nvSpPr>
          <p:cNvPr id="791" name="Google Shape;791;p78"/>
          <p:cNvSpPr txBox="1"/>
          <p:nvPr/>
        </p:nvSpPr>
        <p:spPr>
          <a:xfrm>
            <a:off x="1335615" y="5356325"/>
            <a:ext cx="2520300" cy="5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t>Multirotor</a:t>
            </a:r>
            <a:endParaRPr b="1" sz="2500"/>
          </a:p>
        </p:txBody>
      </p:sp>
      <p:sp>
        <p:nvSpPr>
          <p:cNvPr id="792" name="Google Shape;792;p78"/>
          <p:cNvSpPr txBox="1"/>
          <p:nvPr/>
        </p:nvSpPr>
        <p:spPr>
          <a:xfrm>
            <a:off x="6094425" y="1631500"/>
            <a:ext cx="5476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Acceleration</a:t>
            </a:r>
            <a:endParaRPr b="1" sz="2000"/>
          </a:p>
          <a:p>
            <a:pPr indent="-355600" lvl="0" marL="457200" rtl="0" algn="l">
              <a:spcBef>
                <a:spcPts val="0"/>
              </a:spcBef>
              <a:spcAft>
                <a:spcPts val="0"/>
              </a:spcAft>
              <a:buClr>
                <a:srgbClr val="38761D"/>
              </a:buClr>
              <a:buSzPts val="2000"/>
              <a:buChar char="●"/>
            </a:pPr>
            <a:r>
              <a:rPr b="1" lang="en-GB" sz="2000">
                <a:solidFill>
                  <a:srgbClr val="38761D"/>
                </a:solidFill>
              </a:rPr>
              <a:t>Lateral</a:t>
            </a:r>
            <a:r>
              <a:rPr lang="en-GB" sz="2000">
                <a:solidFill>
                  <a:srgbClr val="38761D"/>
                </a:solidFill>
              </a:rPr>
              <a:t> (Rolling): </a:t>
            </a:r>
            <a:r>
              <a:rPr b="1" lang="en-GB" sz="2000">
                <a:solidFill>
                  <a:srgbClr val="38761D"/>
                </a:solidFill>
              </a:rPr>
              <a:t>Full range</a:t>
            </a:r>
            <a:endParaRPr b="1" sz="2000">
              <a:solidFill>
                <a:srgbClr val="38761D"/>
              </a:solidFill>
            </a:endParaRPr>
          </a:p>
          <a:p>
            <a:pPr indent="-355600" lvl="0" marL="457200" rtl="0" algn="l">
              <a:spcBef>
                <a:spcPts val="0"/>
              </a:spcBef>
              <a:spcAft>
                <a:spcPts val="0"/>
              </a:spcAft>
              <a:buClr>
                <a:srgbClr val="38761D"/>
              </a:buClr>
              <a:buSzPts val="2000"/>
              <a:buChar char="●"/>
            </a:pPr>
            <a:r>
              <a:rPr b="1" lang="en-GB" sz="2000">
                <a:solidFill>
                  <a:srgbClr val="38761D"/>
                </a:solidFill>
              </a:rPr>
              <a:t>Longitudinal</a:t>
            </a:r>
            <a:r>
              <a:rPr lang="en-GB" sz="2000">
                <a:solidFill>
                  <a:srgbClr val="38761D"/>
                </a:solidFill>
              </a:rPr>
              <a:t> (Pitching): </a:t>
            </a:r>
            <a:r>
              <a:rPr b="1" lang="en-GB" sz="2000">
                <a:solidFill>
                  <a:srgbClr val="38761D"/>
                </a:solidFill>
              </a:rPr>
              <a:t>Full range</a:t>
            </a:r>
            <a:endParaRPr b="1" sz="2000">
              <a:solidFill>
                <a:srgbClr val="38761D"/>
              </a:solidFill>
            </a:endParaRPr>
          </a:p>
          <a:p>
            <a:pPr indent="-355600" lvl="0" marL="457200" rtl="0" algn="l">
              <a:spcBef>
                <a:spcPts val="0"/>
              </a:spcBef>
              <a:spcAft>
                <a:spcPts val="0"/>
              </a:spcAft>
              <a:buClr>
                <a:srgbClr val="38761D"/>
              </a:buClr>
              <a:buSzPts val="2000"/>
              <a:buChar char="●"/>
            </a:pPr>
            <a:r>
              <a:rPr b="1" lang="en-GB" sz="2000">
                <a:solidFill>
                  <a:srgbClr val="38761D"/>
                </a:solidFill>
              </a:rPr>
              <a:t>Vertical</a:t>
            </a:r>
            <a:r>
              <a:rPr lang="en-GB" sz="2000">
                <a:solidFill>
                  <a:srgbClr val="38761D"/>
                </a:solidFill>
              </a:rPr>
              <a:t> (Throttle): (almost) Full range</a:t>
            </a:r>
            <a:endParaRPr sz="2000">
              <a:solidFill>
                <a:srgbClr val="38761D"/>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t>Velocity</a:t>
            </a:r>
            <a:endParaRPr b="1" sz="2000"/>
          </a:p>
          <a:p>
            <a:pPr indent="-355600" lvl="0" marL="457200" rtl="0" algn="l">
              <a:spcBef>
                <a:spcPts val="0"/>
              </a:spcBef>
              <a:spcAft>
                <a:spcPts val="0"/>
              </a:spcAft>
              <a:buClr>
                <a:srgbClr val="38761D"/>
              </a:buClr>
              <a:buSzPts val="2000"/>
              <a:buChar char="●"/>
            </a:pPr>
            <a:r>
              <a:rPr b="1" lang="en-GB" sz="2000">
                <a:solidFill>
                  <a:srgbClr val="38761D"/>
                </a:solidFill>
              </a:rPr>
              <a:t>Airspeed</a:t>
            </a:r>
            <a:r>
              <a:rPr lang="en-GB" sz="2000">
                <a:solidFill>
                  <a:srgbClr val="38761D"/>
                </a:solidFill>
              </a:rPr>
              <a:t>: </a:t>
            </a:r>
            <a:r>
              <a:rPr b="1" lang="en-GB" sz="2000">
                <a:solidFill>
                  <a:srgbClr val="38761D"/>
                </a:solidFill>
              </a:rPr>
              <a:t>Full range</a:t>
            </a:r>
            <a:endParaRPr b="1" sz="2000">
              <a:solidFill>
                <a:srgbClr val="38761D"/>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9"/>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Clr>
                <a:srgbClr val="B7B7B7"/>
              </a:buClr>
              <a:buSzPts val="2400"/>
              <a:buChar char="●"/>
            </a:pPr>
            <a:r>
              <a:rPr b="1" lang="en-GB">
                <a:solidFill>
                  <a:srgbClr val="B7B7B7"/>
                </a:solidFill>
              </a:rPr>
              <a:t>Nonlinear Control</a:t>
            </a:r>
            <a:r>
              <a:rPr lang="en-GB">
                <a:solidFill>
                  <a:srgbClr val="B7B7B7"/>
                </a:solidFill>
              </a:rPr>
              <a:t> [Stastny, IROS, 2019]</a:t>
            </a:r>
            <a:endParaRPr>
              <a:solidFill>
                <a:srgbClr val="B7B7B7"/>
              </a:solidFill>
            </a:endParaRPr>
          </a:p>
          <a:p>
            <a:pPr indent="-381000" lvl="0" marL="457200" rtl="0" algn="l">
              <a:spcBef>
                <a:spcPts val="0"/>
              </a:spcBef>
              <a:spcAft>
                <a:spcPts val="0"/>
              </a:spcAft>
              <a:buSzPts val="2400"/>
              <a:buChar char="●"/>
            </a:pPr>
            <a:r>
              <a:rPr b="1" lang="en-GB"/>
              <a:t>Line of Sight Control</a:t>
            </a:r>
            <a:r>
              <a:rPr lang="en-GB"/>
              <a:t> [Curry, ACC, 2013]</a:t>
            </a:r>
            <a:endParaRPr/>
          </a:p>
        </p:txBody>
      </p:sp>
      <p:sp>
        <p:nvSpPr>
          <p:cNvPr id="799" name="Google Shape;799;p7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00" name="Google Shape;800;p7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Related Work: Path Following on Fixed Wing</a:t>
            </a:r>
            <a:endParaRPr/>
          </a:p>
        </p:txBody>
      </p:sp>
      <p:sp>
        <p:nvSpPr>
          <p:cNvPr id="801" name="Google Shape;801;p79"/>
          <p:cNvSpPr txBox="1"/>
          <p:nvPr/>
        </p:nvSpPr>
        <p:spPr>
          <a:xfrm>
            <a:off x="2372700" y="6173850"/>
            <a:ext cx="876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99999"/>
                </a:solidFill>
              </a:rPr>
              <a:t>T. Stastny. “On Flying Backwards: Preventing Runaway of Small, Low-speed, Fixed-wing UAVs in Strong Winds”. IROS, 2019</a:t>
            </a:r>
            <a:endParaRPr sz="1000">
              <a:solidFill>
                <a:srgbClr val="999999"/>
              </a:solidFill>
            </a:endParaRPr>
          </a:p>
          <a:p>
            <a:pPr indent="0" lvl="0" marL="0" rtl="0" algn="l">
              <a:spcBef>
                <a:spcPts val="0"/>
              </a:spcBef>
              <a:spcAft>
                <a:spcPts val="0"/>
              </a:spcAft>
              <a:buNone/>
            </a:pPr>
            <a:r>
              <a:rPr lang="en-GB" sz="1000">
                <a:solidFill>
                  <a:srgbClr val="333333"/>
                </a:solidFill>
                <a:highlight>
                  <a:srgbClr val="FFFFFF"/>
                </a:highlight>
              </a:rPr>
              <a:t>R. Curry. "L+2, an improved line of sight guidance law for UAVs". </a:t>
            </a:r>
            <a:r>
              <a:rPr i="1" lang="en-GB" sz="1000">
                <a:solidFill>
                  <a:srgbClr val="333333"/>
                </a:solidFill>
                <a:highlight>
                  <a:srgbClr val="FFFFFF"/>
                </a:highlight>
              </a:rPr>
              <a:t>American Control Conference</a:t>
            </a:r>
            <a:r>
              <a:rPr lang="en-GB" sz="1000">
                <a:solidFill>
                  <a:srgbClr val="333333"/>
                </a:solidFill>
                <a:highlight>
                  <a:srgbClr val="FFFFFF"/>
                </a:highlight>
              </a:rPr>
              <a:t>, 2013</a:t>
            </a:r>
            <a:endParaRPr sz="1000"/>
          </a:p>
        </p:txBody>
      </p:sp>
      <p:pic>
        <p:nvPicPr>
          <p:cNvPr id="802" name="Google Shape;802;p79"/>
          <p:cNvPicPr preferRelativeResize="0"/>
          <p:nvPr/>
        </p:nvPicPr>
        <p:blipFill rotWithShape="1">
          <a:blip r:embed="rId3">
            <a:alphaModFix/>
          </a:blip>
          <a:srcRect b="7518" l="0" r="0" t="0"/>
          <a:stretch/>
        </p:blipFill>
        <p:spPr>
          <a:xfrm>
            <a:off x="1265300" y="2357950"/>
            <a:ext cx="3936707" cy="3815901"/>
          </a:xfrm>
          <a:prstGeom prst="rect">
            <a:avLst/>
          </a:prstGeom>
          <a:noFill/>
          <a:ln>
            <a:noFill/>
          </a:ln>
        </p:spPr>
      </p:pic>
      <p:pic>
        <p:nvPicPr>
          <p:cNvPr id="803" name="Google Shape;803;p79"/>
          <p:cNvPicPr preferRelativeResize="0"/>
          <p:nvPr/>
        </p:nvPicPr>
        <p:blipFill>
          <a:blip r:embed="rId4">
            <a:alphaModFix/>
          </a:blip>
          <a:stretch>
            <a:fillRect/>
          </a:stretch>
        </p:blipFill>
        <p:spPr>
          <a:xfrm>
            <a:off x="5981325" y="2357950"/>
            <a:ext cx="4799834" cy="3815900"/>
          </a:xfrm>
          <a:prstGeom prst="rect">
            <a:avLst/>
          </a:prstGeom>
          <a:noFill/>
          <a:ln>
            <a:noFill/>
          </a:ln>
        </p:spPr>
      </p:pic>
      <p:pic>
        <p:nvPicPr>
          <p:cNvPr id="804" name="Google Shape;804;p79"/>
          <p:cNvPicPr preferRelativeResize="0"/>
          <p:nvPr/>
        </p:nvPicPr>
        <p:blipFill>
          <a:blip r:embed="rId5">
            <a:alphaModFix/>
          </a:blip>
          <a:stretch>
            <a:fillRect/>
          </a:stretch>
        </p:blipFill>
        <p:spPr>
          <a:xfrm>
            <a:off x="9824716" y="655948"/>
            <a:ext cx="901550" cy="901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0"/>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Clr>
                <a:srgbClr val="B7B7B7"/>
              </a:buClr>
              <a:buSzPts val="2400"/>
              <a:buChar char="●"/>
            </a:pPr>
            <a:r>
              <a:rPr b="1" lang="en-GB">
                <a:solidFill>
                  <a:srgbClr val="B7B7B7"/>
                </a:solidFill>
              </a:rPr>
              <a:t>Virtual Target Pursuit</a:t>
            </a:r>
            <a:r>
              <a:rPr lang="en-GB">
                <a:solidFill>
                  <a:srgbClr val="B7B7B7"/>
                </a:solidFill>
              </a:rPr>
              <a:t> [Manjunath, 2016]</a:t>
            </a:r>
            <a:endParaRPr>
              <a:solidFill>
                <a:srgbClr val="B7B7B7"/>
              </a:solidFill>
            </a:endParaRPr>
          </a:p>
          <a:p>
            <a:pPr indent="-381000" lvl="0" marL="457200" rtl="0" algn="l">
              <a:spcBef>
                <a:spcPts val="0"/>
              </a:spcBef>
              <a:spcAft>
                <a:spcPts val="0"/>
              </a:spcAft>
              <a:buSzPts val="2400"/>
              <a:buChar char="●"/>
            </a:pPr>
            <a:r>
              <a:rPr b="1" lang="en-GB"/>
              <a:t>Vector Field</a:t>
            </a:r>
            <a:r>
              <a:rPr lang="en-GB"/>
              <a:t> [Zhou, 2014]</a:t>
            </a:r>
            <a:endParaRPr/>
          </a:p>
        </p:txBody>
      </p:sp>
      <p:sp>
        <p:nvSpPr>
          <p:cNvPr id="811" name="Google Shape;811;p8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12" name="Google Shape;812;p8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Related Work: Path Following on Multirotor</a:t>
            </a:r>
            <a:endParaRPr/>
          </a:p>
        </p:txBody>
      </p:sp>
      <p:sp>
        <p:nvSpPr>
          <p:cNvPr id="813" name="Google Shape;813;p80"/>
          <p:cNvSpPr txBox="1"/>
          <p:nvPr/>
        </p:nvSpPr>
        <p:spPr>
          <a:xfrm>
            <a:off x="2372700" y="6173850"/>
            <a:ext cx="876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B7B7B7"/>
                </a:solidFill>
                <a:highlight>
                  <a:srgbClr val="FFFFFF"/>
                </a:highlight>
              </a:rPr>
              <a:t>Manjunath, A. R.. “Path following by a quadrotor using virtual target pursuit guidance.” (2016).</a:t>
            </a:r>
            <a:endParaRPr sz="1000">
              <a:solidFill>
                <a:srgbClr val="B7B7B7"/>
              </a:solidFill>
              <a:highlight>
                <a:srgbClr val="FFFFFF"/>
              </a:highlight>
            </a:endParaRPr>
          </a:p>
          <a:p>
            <a:pPr indent="0" lvl="0" marL="0" rtl="0" algn="l">
              <a:spcBef>
                <a:spcPts val="0"/>
              </a:spcBef>
              <a:spcAft>
                <a:spcPts val="0"/>
              </a:spcAft>
              <a:buNone/>
            </a:pPr>
            <a:r>
              <a:rPr lang="en-GB" sz="1000">
                <a:solidFill>
                  <a:srgbClr val="333333"/>
                </a:solidFill>
                <a:highlight>
                  <a:srgbClr val="FFFFFF"/>
                </a:highlight>
              </a:rPr>
              <a:t>D. Zhou, "Vector field following for quadrotors using differential flatness," ICRA (2014)</a:t>
            </a:r>
            <a:endParaRPr sz="1000">
              <a:solidFill>
                <a:srgbClr val="333333"/>
              </a:solidFill>
              <a:highlight>
                <a:srgbClr val="FFFFFF"/>
              </a:highlight>
            </a:endParaRPr>
          </a:p>
        </p:txBody>
      </p:sp>
      <p:pic>
        <p:nvPicPr>
          <p:cNvPr id="814" name="Google Shape;814;p80"/>
          <p:cNvPicPr preferRelativeResize="0"/>
          <p:nvPr/>
        </p:nvPicPr>
        <p:blipFill>
          <a:blip r:embed="rId3">
            <a:alphaModFix/>
          </a:blip>
          <a:stretch>
            <a:fillRect/>
          </a:stretch>
        </p:blipFill>
        <p:spPr>
          <a:xfrm>
            <a:off x="2028450" y="2467300"/>
            <a:ext cx="8143875" cy="3467100"/>
          </a:xfrm>
          <a:prstGeom prst="rect">
            <a:avLst/>
          </a:prstGeom>
          <a:noFill/>
          <a:ln>
            <a:noFill/>
          </a:ln>
        </p:spPr>
      </p:pic>
      <p:pic>
        <p:nvPicPr>
          <p:cNvPr id="815" name="Google Shape;815;p80"/>
          <p:cNvPicPr preferRelativeResize="0"/>
          <p:nvPr/>
        </p:nvPicPr>
        <p:blipFill>
          <a:blip r:embed="rId4">
            <a:alphaModFix/>
          </a:blip>
          <a:stretch>
            <a:fillRect/>
          </a:stretch>
        </p:blipFill>
        <p:spPr>
          <a:xfrm>
            <a:off x="9824719" y="655950"/>
            <a:ext cx="901550" cy="90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idx="1" type="subTitle"/>
          </p:nvPr>
        </p:nvSpPr>
        <p:spPr>
          <a:xfrm>
            <a:off x="323850" y="4563876"/>
            <a:ext cx="11538000" cy="1673400"/>
          </a:xfrm>
          <a:prstGeom prst="rect">
            <a:avLst/>
          </a:prstGeom>
        </p:spPr>
        <p:txBody>
          <a:bodyPr anchorCtr="0" anchor="t" bIns="0" lIns="144000" spcFirstLastPara="1" rIns="144000" wrap="square" tIns="108000">
            <a:noAutofit/>
          </a:bodyPr>
          <a:lstStyle/>
          <a:p>
            <a:pPr indent="0" lvl="0" marL="0" rtl="0" algn="l">
              <a:spcBef>
                <a:spcPts val="500"/>
              </a:spcBef>
              <a:spcAft>
                <a:spcPts val="0"/>
              </a:spcAft>
              <a:buNone/>
            </a:pPr>
            <a:r>
              <a:t/>
            </a:r>
            <a:endParaRPr/>
          </a:p>
        </p:txBody>
      </p:sp>
      <p:sp>
        <p:nvSpPr>
          <p:cNvPr id="182" name="Google Shape;182;p1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183" name="Google Shape;183;p18"/>
          <p:cNvSpPr txBox="1"/>
          <p:nvPr>
            <p:ph type="ctrTitle"/>
          </p:nvPr>
        </p:nvSpPr>
        <p:spPr>
          <a:xfrm>
            <a:off x="323850" y="3429000"/>
            <a:ext cx="11538000" cy="1152000"/>
          </a:xfrm>
          <a:prstGeom prst="rect">
            <a:avLst/>
          </a:prstGeom>
        </p:spPr>
        <p:txBody>
          <a:bodyPr anchorCtr="0" anchor="t" bIns="0" lIns="144000" spcFirstLastPara="1" rIns="144000" wrap="square" tIns="72000">
            <a:noAutofit/>
          </a:bodyPr>
          <a:lstStyle/>
          <a:p>
            <a:pPr indent="0" lvl="0" marL="0" rtl="0" algn="l">
              <a:spcBef>
                <a:spcPts val="0"/>
              </a:spcBef>
              <a:spcAft>
                <a:spcPts val="0"/>
              </a:spcAft>
              <a:buNone/>
            </a:pPr>
            <a:r>
              <a:rPr lang="en-GB"/>
              <a:t>Problem Definition</a:t>
            </a:r>
            <a:endParaRPr/>
          </a:p>
        </p:txBody>
      </p:sp>
      <p:sp>
        <p:nvSpPr>
          <p:cNvPr id="184" name="Google Shape;184;p18"/>
          <p:cNvSpPr/>
          <p:nvPr>
            <p:ph idx="2" type="pic"/>
          </p:nvPr>
        </p:nvSpPr>
        <p:spPr>
          <a:xfrm>
            <a:off x="323850" y="619200"/>
            <a:ext cx="11538000" cy="2809800"/>
          </a:xfrm>
          <a:prstGeom prst="rect">
            <a:avLst/>
          </a:prstGeom>
        </p:spPr>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1"/>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Time to Convergence</a:t>
            </a:r>
            <a:endParaRPr b="1"/>
          </a:p>
        </p:txBody>
      </p:sp>
      <p:sp>
        <p:nvSpPr>
          <p:cNvPr id="822" name="Google Shape;822;p8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23" name="Google Shape;823;p8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Criteria</a:t>
            </a:r>
            <a:endParaRPr/>
          </a:p>
        </p:txBody>
      </p:sp>
      <p:pic>
        <p:nvPicPr>
          <p:cNvPr id="824" name="Google Shape;824;p81"/>
          <p:cNvPicPr preferRelativeResize="0"/>
          <p:nvPr/>
        </p:nvPicPr>
        <p:blipFill>
          <a:blip r:embed="rId3">
            <a:alphaModFix/>
          </a:blip>
          <a:stretch>
            <a:fillRect/>
          </a:stretch>
        </p:blipFill>
        <p:spPr>
          <a:xfrm>
            <a:off x="6109675" y="1803688"/>
            <a:ext cx="5972801" cy="4041074"/>
          </a:xfrm>
          <a:prstGeom prst="rect">
            <a:avLst/>
          </a:prstGeom>
          <a:noFill/>
          <a:ln>
            <a:noFill/>
          </a:ln>
        </p:spPr>
      </p:pic>
      <p:cxnSp>
        <p:nvCxnSpPr>
          <p:cNvPr id="825" name="Google Shape;825;p81"/>
          <p:cNvCxnSpPr/>
          <p:nvPr/>
        </p:nvCxnSpPr>
        <p:spPr>
          <a:xfrm>
            <a:off x="8552750" y="1834475"/>
            <a:ext cx="2660700" cy="3887700"/>
          </a:xfrm>
          <a:prstGeom prst="straightConnector1">
            <a:avLst/>
          </a:prstGeom>
          <a:noFill/>
          <a:ln cap="flat" cmpd="sng" w="28575">
            <a:solidFill>
              <a:srgbClr val="FF0000"/>
            </a:solidFill>
            <a:prstDash val="solid"/>
            <a:round/>
            <a:headEnd len="med" w="med" type="triangle"/>
            <a:tailEnd len="med" w="med" type="triangle"/>
          </a:ln>
        </p:spPr>
      </p:cxnSp>
      <p:sp>
        <p:nvSpPr>
          <p:cNvPr id="826" name="Google Shape;826;p81"/>
          <p:cNvSpPr txBox="1"/>
          <p:nvPr/>
        </p:nvSpPr>
        <p:spPr>
          <a:xfrm>
            <a:off x="9870350" y="35479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rPr>
              <a:t>Δt</a:t>
            </a:r>
            <a:endParaRPr b="1">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2"/>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Time to Convergence</a:t>
            </a:r>
            <a:endParaRPr b="1"/>
          </a:p>
          <a:p>
            <a:pPr indent="-381000" lvl="0" marL="457200" rtl="0" algn="l">
              <a:spcBef>
                <a:spcPts val="0"/>
              </a:spcBef>
              <a:spcAft>
                <a:spcPts val="0"/>
              </a:spcAft>
              <a:buSzPts val="2400"/>
              <a:buChar char="●"/>
            </a:pPr>
            <a:r>
              <a:rPr b="1" lang="en-GB"/>
              <a:t>Converging Path Parallel Distance</a:t>
            </a:r>
            <a:endParaRPr b="1"/>
          </a:p>
        </p:txBody>
      </p:sp>
      <p:sp>
        <p:nvSpPr>
          <p:cNvPr id="833" name="Google Shape;833;p8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34" name="Google Shape;834;p8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Criteria</a:t>
            </a:r>
            <a:endParaRPr/>
          </a:p>
        </p:txBody>
      </p:sp>
      <p:pic>
        <p:nvPicPr>
          <p:cNvPr id="835" name="Google Shape;835;p82"/>
          <p:cNvPicPr preferRelativeResize="0"/>
          <p:nvPr/>
        </p:nvPicPr>
        <p:blipFill>
          <a:blip r:embed="rId3">
            <a:alphaModFix/>
          </a:blip>
          <a:stretch>
            <a:fillRect/>
          </a:stretch>
        </p:blipFill>
        <p:spPr>
          <a:xfrm>
            <a:off x="6109675" y="1803688"/>
            <a:ext cx="5972801" cy="4041074"/>
          </a:xfrm>
          <a:prstGeom prst="rect">
            <a:avLst/>
          </a:prstGeom>
          <a:noFill/>
          <a:ln>
            <a:noFill/>
          </a:ln>
        </p:spPr>
      </p:pic>
      <p:cxnSp>
        <p:nvCxnSpPr>
          <p:cNvPr id="836" name="Google Shape;836;p82"/>
          <p:cNvCxnSpPr/>
          <p:nvPr/>
        </p:nvCxnSpPr>
        <p:spPr>
          <a:xfrm>
            <a:off x="8540600" y="3474550"/>
            <a:ext cx="2697000" cy="0"/>
          </a:xfrm>
          <a:prstGeom prst="straightConnector1">
            <a:avLst/>
          </a:prstGeom>
          <a:noFill/>
          <a:ln cap="flat" cmpd="sng" w="28575">
            <a:solidFill>
              <a:srgbClr val="FF0000"/>
            </a:solidFill>
            <a:prstDash val="solid"/>
            <a:round/>
            <a:headEnd len="med" w="med" type="triangle"/>
            <a:tailEnd len="med" w="med" type="triangle"/>
          </a:ln>
        </p:spPr>
      </p:cxnSp>
      <p:cxnSp>
        <p:nvCxnSpPr>
          <p:cNvPr id="837" name="Google Shape;837;p82"/>
          <p:cNvCxnSpPr/>
          <p:nvPr/>
        </p:nvCxnSpPr>
        <p:spPr>
          <a:xfrm rot="10800000">
            <a:off x="11247025" y="3444100"/>
            <a:ext cx="0" cy="22719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3"/>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Time to Convergence</a:t>
            </a:r>
            <a:endParaRPr b="1"/>
          </a:p>
          <a:p>
            <a:pPr indent="-381000" lvl="0" marL="457200" rtl="0" algn="l">
              <a:spcBef>
                <a:spcPts val="0"/>
              </a:spcBef>
              <a:spcAft>
                <a:spcPts val="0"/>
              </a:spcAft>
              <a:buSzPts val="2400"/>
              <a:buChar char="●"/>
            </a:pPr>
            <a:r>
              <a:rPr b="1" lang="en-GB"/>
              <a:t>Converging Path Parallel Distance</a:t>
            </a:r>
            <a:endParaRPr b="1"/>
          </a:p>
          <a:p>
            <a:pPr indent="-381000" lvl="0" marL="457200" rtl="0" algn="l">
              <a:spcBef>
                <a:spcPts val="0"/>
              </a:spcBef>
              <a:spcAft>
                <a:spcPts val="0"/>
              </a:spcAft>
              <a:buSzPts val="2400"/>
              <a:buChar char="●"/>
            </a:pPr>
            <a:r>
              <a:rPr b="1" lang="en-GB"/>
              <a:t>Monotonicity of Ground Speed</a:t>
            </a:r>
            <a:endParaRPr b="1"/>
          </a:p>
        </p:txBody>
      </p:sp>
      <p:sp>
        <p:nvSpPr>
          <p:cNvPr id="844" name="Google Shape;844;p8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45" name="Google Shape;845;p8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Criteria</a:t>
            </a:r>
            <a:endParaRPr/>
          </a:p>
        </p:txBody>
      </p:sp>
      <p:pic>
        <p:nvPicPr>
          <p:cNvPr id="846" name="Google Shape;846;p83"/>
          <p:cNvPicPr preferRelativeResize="0"/>
          <p:nvPr/>
        </p:nvPicPr>
        <p:blipFill>
          <a:blip r:embed="rId3">
            <a:alphaModFix/>
          </a:blip>
          <a:stretch>
            <a:fillRect/>
          </a:stretch>
        </p:blipFill>
        <p:spPr>
          <a:xfrm>
            <a:off x="6109675" y="1803688"/>
            <a:ext cx="5972801" cy="4041074"/>
          </a:xfrm>
          <a:prstGeom prst="rect">
            <a:avLst/>
          </a:prstGeom>
          <a:noFill/>
          <a:ln>
            <a:noFill/>
          </a:ln>
        </p:spPr>
      </p:pic>
      <p:cxnSp>
        <p:nvCxnSpPr>
          <p:cNvPr id="847" name="Google Shape;847;p83"/>
          <p:cNvCxnSpPr/>
          <p:nvPr/>
        </p:nvCxnSpPr>
        <p:spPr>
          <a:xfrm>
            <a:off x="8765350" y="4424925"/>
            <a:ext cx="261300" cy="486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4"/>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Time to Convergence</a:t>
            </a:r>
            <a:endParaRPr b="1"/>
          </a:p>
          <a:p>
            <a:pPr indent="-381000" lvl="0" marL="457200" rtl="0" algn="l">
              <a:spcBef>
                <a:spcPts val="0"/>
              </a:spcBef>
              <a:spcAft>
                <a:spcPts val="0"/>
              </a:spcAft>
              <a:buSzPts val="2400"/>
              <a:buChar char="●"/>
            </a:pPr>
            <a:r>
              <a:rPr b="1" lang="en-GB"/>
              <a:t>Converging Path Parallel Travel</a:t>
            </a:r>
            <a:endParaRPr b="1"/>
          </a:p>
          <a:p>
            <a:pPr indent="-381000" lvl="0" marL="457200" rtl="0" algn="l">
              <a:spcBef>
                <a:spcPts val="0"/>
              </a:spcBef>
              <a:spcAft>
                <a:spcPts val="0"/>
              </a:spcAft>
              <a:buSzPts val="2400"/>
              <a:buChar char="●"/>
            </a:pPr>
            <a:r>
              <a:rPr b="1" lang="en-GB"/>
              <a:t>Monotonicity of Ground Speed</a:t>
            </a:r>
            <a:endParaRPr b="1"/>
          </a:p>
          <a:p>
            <a:pPr indent="-381000" lvl="0" marL="457200" rtl="0" algn="l">
              <a:spcBef>
                <a:spcPts val="0"/>
              </a:spcBef>
              <a:spcAft>
                <a:spcPts val="0"/>
              </a:spcAft>
              <a:buSzPts val="2400"/>
              <a:buChar char="●"/>
            </a:pPr>
            <a:r>
              <a:rPr b="1" lang="en-GB"/>
              <a:t>Total Acceleration RMS</a:t>
            </a:r>
            <a:endParaRPr b="1"/>
          </a:p>
        </p:txBody>
      </p:sp>
      <p:sp>
        <p:nvSpPr>
          <p:cNvPr id="854" name="Google Shape;854;p8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55" name="Google Shape;855;p84"/>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 Criteria</a:t>
            </a:r>
            <a:endParaRPr/>
          </a:p>
        </p:txBody>
      </p:sp>
      <p:pic>
        <p:nvPicPr>
          <p:cNvPr id="856" name="Google Shape;856;p84"/>
          <p:cNvPicPr preferRelativeResize="0"/>
          <p:nvPr/>
        </p:nvPicPr>
        <p:blipFill>
          <a:blip r:embed="rId3">
            <a:alphaModFix/>
          </a:blip>
          <a:stretch>
            <a:fillRect/>
          </a:stretch>
        </p:blipFill>
        <p:spPr>
          <a:xfrm>
            <a:off x="6109675" y="1803688"/>
            <a:ext cx="5972801" cy="4041074"/>
          </a:xfrm>
          <a:prstGeom prst="rect">
            <a:avLst/>
          </a:prstGeom>
          <a:noFill/>
          <a:ln>
            <a:noFill/>
          </a:ln>
        </p:spPr>
      </p:pic>
      <p:cxnSp>
        <p:nvCxnSpPr>
          <p:cNvPr id="857" name="Google Shape;857;p84"/>
          <p:cNvCxnSpPr/>
          <p:nvPr/>
        </p:nvCxnSpPr>
        <p:spPr>
          <a:xfrm flipH="1" rot="10800000">
            <a:off x="8716775" y="4133325"/>
            <a:ext cx="400800" cy="191100"/>
          </a:xfrm>
          <a:prstGeom prst="straightConnector1">
            <a:avLst/>
          </a:prstGeom>
          <a:noFill/>
          <a:ln cap="flat" cmpd="sng" w="28575">
            <a:solidFill>
              <a:srgbClr val="FF0000"/>
            </a:solidFill>
            <a:prstDash val="solid"/>
            <a:round/>
            <a:headEnd len="med" w="med" type="none"/>
            <a:tailEnd len="med" w="med" type="triangle"/>
          </a:ln>
        </p:spPr>
      </p:cxnSp>
      <p:cxnSp>
        <p:nvCxnSpPr>
          <p:cNvPr id="858" name="Google Shape;858;p84"/>
          <p:cNvCxnSpPr/>
          <p:nvPr/>
        </p:nvCxnSpPr>
        <p:spPr>
          <a:xfrm flipH="1" rot="10800000">
            <a:off x="9786400" y="5138975"/>
            <a:ext cx="193800" cy="321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65" name="Google Shape;865;p85"/>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Path Following?</a:t>
            </a:r>
            <a:endParaRPr/>
          </a:p>
        </p:txBody>
      </p:sp>
      <p:sp>
        <p:nvSpPr>
          <p:cNvPr id="866" name="Google Shape;866;p85"/>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pic>
        <p:nvPicPr>
          <p:cNvPr id="867" name="Google Shape;867;p85"/>
          <p:cNvPicPr preferRelativeResize="0"/>
          <p:nvPr/>
        </p:nvPicPr>
        <p:blipFill>
          <a:blip r:embed="rId3">
            <a:alphaModFix/>
          </a:blip>
          <a:stretch>
            <a:fillRect/>
          </a:stretch>
        </p:blipFill>
        <p:spPr>
          <a:xfrm>
            <a:off x="512900" y="1513900"/>
            <a:ext cx="823350" cy="823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74" name="Google Shape;874;p86"/>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Path Following?</a:t>
            </a:r>
            <a:endParaRPr/>
          </a:p>
        </p:txBody>
      </p:sp>
      <p:sp>
        <p:nvSpPr>
          <p:cNvPr id="875" name="Google Shape;875;p86"/>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pic>
        <p:nvPicPr>
          <p:cNvPr id="876" name="Google Shape;876;p86"/>
          <p:cNvPicPr preferRelativeResize="0"/>
          <p:nvPr/>
        </p:nvPicPr>
        <p:blipFill>
          <a:blip r:embed="rId3">
            <a:alphaModFix/>
          </a:blip>
          <a:stretch>
            <a:fillRect/>
          </a:stretch>
        </p:blipFill>
        <p:spPr>
          <a:xfrm>
            <a:off x="512900" y="3723700"/>
            <a:ext cx="823350" cy="823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83" name="Google Shape;883;p87"/>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Path Following?</a:t>
            </a:r>
            <a:endParaRPr/>
          </a:p>
        </p:txBody>
      </p:sp>
      <p:sp>
        <p:nvSpPr>
          <p:cNvPr id="884" name="Google Shape;884;p87"/>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pic>
        <p:nvPicPr>
          <p:cNvPr id="885" name="Google Shape;885;p87"/>
          <p:cNvPicPr preferRelativeResize="0"/>
          <p:nvPr/>
        </p:nvPicPr>
        <p:blipFill>
          <a:blip r:embed="rId3">
            <a:alphaModFix/>
          </a:blip>
          <a:stretch>
            <a:fillRect/>
          </a:stretch>
        </p:blipFill>
        <p:spPr>
          <a:xfrm>
            <a:off x="512900" y="3723700"/>
            <a:ext cx="823350" cy="823350"/>
          </a:xfrm>
          <a:prstGeom prst="rect">
            <a:avLst/>
          </a:prstGeom>
          <a:noFill/>
          <a:ln>
            <a:noFill/>
          </a:ln>
        </p:spPr>
      </p:pic>
      <p:cxnSp>
        <p:nvCxnSpPr>
          <p:cNvPr id="886" name="Google Shape;886;p87"/>
          <p:cNvCxnSpPr/>
          <p:nvPr/>
        </p:nvCxnSpPr>
        <p:spPr>
          <a:xfrm>
            <a:off x="847462" y="4146175"/>
            <a:ext cx="1251600" cy="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893" name="Google Shape;893;p88"/>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What is Path Following?</a:t>
            </a:r>
            <a:endParaRPr/>
          </a:p>
        </p:txBody>
      </p:sp>
      <p:sp>
        <p:nvSpPr>
          <p:cNvPr id="894" name="Google Shape;894;p88"/>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pic>
        <p:nvPicPr>
          <p:cNvPr id="895" name="Google Shape;895;p88"/>
          <p:cNvPicPr preferRelativeResize="0"/>
          <p:nvPr/>
        </p:nvPicPr>
        <p:blipFill>
          <a:blip r:embed="rId3">
            <a:alphaModFix/>
          </a:blip>
          <a:stretch>
            <a:fillRect/>
          </a:stretch>
        </p:blipFill>
        <p:spPr>
          <a:xfrm rot="-1347575">
            <a:off x="3818430" y="3717009"/>
            <a:ext cx="823350" cy="823350"/>
          </a:xfrm>
          <a:prstGeom prst="rect">
            <a:avLst/>
          </a:prstGeom>
          <a:noFill/>
          <a:ln>
            <a:noFill/>
          </a:ln>
        </p:spPr>
      </p:pic>
      <p:cxnSp>
        <p:nvCxnSpPr>
          <p:cNvPr id="896" name="Google Shape;896;p88"/>
          <p:cNvCxnSpPr/>
          <p:nvPr/>
        </p:nvCxnSpPr>
        <p:spPr>
          <a:xfrm rot="-1347558">
            <a:off x="4115496" y="3929025"/>
            <a:ext cx="1251743" cy="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903" name="Google Shape;903;p89"/>
          <p:cNvSpPr txBox="1"/>
          <p:nvPr>
            <p:ph type="title"/>
          </p:nvPr>
        </p:nvSpPr>
        <p:spPr>
          <a:xfrm>
            <a:off x="323850" y="620720"/>
            <a:ext cx="11538000" cy="553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Revisited</a:t>
            </a:r>
            <a:endParaRPr/>
          </a:p>
        </p:txBody>
      </p:sp>
      <p:pic>
        <p:nvPicPr>
          <p:cNvPr id="904" name="Google Shape;904;p89"/>
          <p:cNvPicPr preferRelativeResize="0"/>
          <p:nvPr/>
        </p:nvPicPr>
        <p:blipFill>
          <a:blip r:embed="rId3">
            <a:alphaModFix/>
          </a:blip>
          <a:stretch>
            <a:fillRect/>
          </a:stretch>
        </p:blipFill>
        <p:spPr>
          <a:xfrm>
            <a:off x="2028700" y="1403000"/>
            <a:ext cx="823350" cy="823350"/>
          </a:xfrm>
          <a:prstGeom prst="rect">
            <a:avLst/>
          </a:prstGeom>
          <a:noFill/>
          <a:ln>
            <a:noFill/>
          </a:ln>
        </p:spPr>
      </p:pic>
      <p:sp>
        <p:nvSpPr>
          <p:cNvPr id="905" name="Google Shape;905;p89"/>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p:nvPr/>
        </p:nvSpPr>
        <p:spPr>
          <a:xfrm>
            <a:off x="1127600" y="1614525"/>
            <a:ext cx="2745000" cy="2784900"/>
          </a:xfrm>
          <a:prstGeom prst="rect">
            <a:avLst/>
          </a:prstGeom>
          <a:solidFill>
            <a:schemeClr val="lt2"/>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13" name="Google Shape;913;p90"/>
          <p:cNvSpPr txBox="1"/>
          <p:nvPr>
            <p:ph type="title"/>
          </p:nvPr>
        </p:nvSpPr>
        <p:spPr>
          <a:xfrm>
            <a:off x="323850" y="620720"/>
            <a:ext cx="11538000" cy="553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Revisited</a:t>
            </a:r>
            <a:endParaRPr/>
          </a:p>
        </p:txBody>
      </p:sp>
      <p:pic>
        <p:nvPicPr>
          <p:cNvPr id="914" name="Google Shape;914;p90"/>
          <p:cNvPicPr preferRelativeResize="0"/>
          <p:nvPr/>
        </p:nvPicPr>
        <p:blipFill>
          <a:blip r:embed="rId3">
            <a:alphaModFix/>
          </a:blip>
          <a:stretch>
            <a:fillRect/>
          </a:stretch>
        </p:blipFill>
        <p:spPr>
          <a:xfrm>
            <a:off x="2028700" y="1403000"/>
            <a:ext cx="823350" cy="823350"/>
          </a:xfrm>
          <a:prstGeom prst="rect">
            <a:avLst/>
          </a:prstGeom>
          <a:noFill/>
          <a:ln>
            <a:noFill/>
          </a:ln>
        </p:spPr>
      </p:pic>
      <p:sp>
        <p:nvSpPr>
          <p:cNvPr id="915" name="Google Shape;915;p90"/>
          <p:cNvSpPr/>
          <p:nvPr/>
        </p:nvSpPr>
        <p:spPr>
          <a:xfrm>
            <a:off x="720575" y="2635285"/>
            <a:ext cx="10808725" cy="2784750"/>
          </a:xfrm>
          <a:custGeom>
            <a:rect b="b" l="l" r="r" t="t"/>
            <a:pathLst>
              <a:path extrusionOk="0" h="111390" w="432349">
                <a:moveTo>
                  <a:pt x="0" y="61263"/>
                </a:moveTo>
                <a:cubicBezTo>
                  <a:pt x="23393" y="61054"/>
                  <a:pt x="91901" y="70035"/>
                  <a:pt x="140357" y="60009"/>
                </a:cubicBezTo>
                <a:cubicBezTo>
                  <a:pt x="188814" y="49984"/>
                  <a:pt x="242074" y="-7453"/>
                  <a:pt x="290739" y="1110"/>
                </a:cubicBezTo>
                <a:cubicBezTo>
                  <a:pt x="339404" y="9674"/>
                  <a:pt x="408747" y="93010"/>
                  <a:pt x="432349" y="111390"/>
                </a:cubicBezTo>
              </a:path>
            </a:pathLst>
          </a:custGeom>
          <a:noFill/>
          <a:ln cap="flat" cmpd="sng" w="38100">
            <a:solidFill>
              <a:schemeClr val="dk2"/>
            </a:solidFill>
            <a:prstDash val="solid"/>
            <a:round/>
            <a:headEnd len="med" w="med" type="none"/>
            <a:tailEnd len="med" w="med" type="stealth"/>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191" name="Google Shape;191;p19"/>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Limitation of conventional Fixed Wing Path Following</a:t>
            </a:r>
            <a:endParaRPr/>
          </a:p>
        </p:txBody>
      </p:sp>
      <p:sp>
        <p:nvSpPr>
          <p:cNvPr id="192" name="Google Shape;192;p19"/>
          <p:cNvSpPr txBox="1"/>
          <p:nvPr>
            <p:ph idx="4294967295" type="body"/>
          </p:nvPr>
        </p:nvSpPr>
        <p:spPr>
          <a:xfrm>
            <a:off x="3735925" y="1566875"/>
            <a:ext cx="81258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lang="en-GB">
                <a:solidFill>
                  <a:srgbClr val="FF0000"/>
                </a:solidFill>
              </a:rPr>
              <a:t>Fixed Wing</a:t>
            </a:r>
            <a:r>
              <a:rPr lang="en-GB"/>
              <a:t> flies at a constant ‘</a:t>
            </a:r>
            <a:r>
              <a:rPr b="1" lang="en-GB"/>
              <a:t>Nominal speed</a:t>
            </a:r>
            <a:r>
              <a:rPr lang="en-GB"/>
              <a:t>’</a:t>
            </a:r>
            <a:endParaRPr/>
          </a:p>
        </p:txBody>
      </p:sp>
      <p:pic>
        <p:nvPicPr>
          <p:cNvPr id="193" name="Google Shape;193;p19"/>
          <p:cNvPicPr preferRelativeResize="0"/>
          <p:nvPr/>
        </p:nvPicPr>
        <p:blipFill>
          <a:blip r:embed="rId3">
            <a:alphaModFix/>
          </a:blip>
          <a:stretch>
            <a:fillRect/>
          </a:stretch>
        </p:blipFill>
        <p:spPr>
          <a:xfrm>
            <a:off x="895924" y="1364126"/>
            <a:ext cx="2344800" cy="2384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91"/>
          <p:cNvSpPr/>
          <p:nvPr/>
        </p:nvSpPr>
        <p:spPr>
          <a:xfrm>
            <a:off x="1570425" y="1275475"/>
            <a:ext cx="7336200" cy="49173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23" name="Google Shape;923;p91"/>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Revisited</a:t>
            </a:r>
            <a:endParaRPr/>
          </a:p>
        </p:txBody>
      </p:sp>
      <p:sp>
        <p:nvSpPr>
          <p:cNvPr id="924" name="Google Shape;924;p91"/>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925" name="Google Shape;925;p91"/>
          <p:cNvPicPr preferRelativeResize="0"/>
          <p:nvPr/>
        </p:nvPicPr>
        <p:blipFill>
          <a:blip r:embed="rId3">
            <a:alphaModFix/>
          </a:blip>
          <a:stretch>
            <a:fillRect/>
          </a:stretch>
        </p:blipFill>
        <p:spPr>
          <a:xfrm>
            <a:off x="4266625" y="1128175"/>
            <a:ext cx="562200" cy="562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92"/>
          <p:cNvPicPr preferRelativeResize="0"/>
          <p:nvPr/>
        </p:nvPicPr>
        <p:blipFill>
          <a:blip r:embed="rId3">
            <a:alphaModFix/>
          </a:blip>
          <a:stretch>
            <a:fillRect/>
          </a:stretch>
        </p:blipFill>
        <p:spPr>
          <a:xfrm>
            <a:off x="1588075" y="1234050"/>
            <a:ext cx="7336150" cy="4963499"/>
          </a:xfrm>
          <a:prstGeom prst="rect">
            <a:avLst/>
          </a:prstGeom>
          <a:noFill/>
          <a:ln>
            <a:noFill/>
          </a:ln>
        </p:spPr>
      </p:pic>
      <p:sp>
        <p:nvSpPr>
          <p:cNvPr id="932" name="Google Shape;932;p9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33" name="Google Shape;933;p92"/>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3 Phase breakdown</a:t>
            </a:r>
            <a:endParaRPr/>
          </a:p>
        </p:txBody>
      </p:sp>
      <p:sp>
        <p:nvSpPr>
          <p:cNvPr id="934" name="Google Shape;934;p92"/>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935" name="Google Shape;935;p92"/>
          <p:cNvPicPr preferRelativeResize="0"/>
          <p:nvPr/>
        </p:nvPicPr>
        <p:blipFill>
          <a:blip r:embed="rId4">
            <a:alphaModFix/>
          </a:blip>
          <a:stretch>
            <a:fillRect/>
          </a:stretch>
        </p:blipFill>
        <p:spPr>
          <a:xfrm>
            <a:off x="4266625" y="1128175"/>
            <a:ext cx="562200" cy="562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93"/>
          <p:cNvPicPr preferRelativeResize="0"/>
          <p:nvPr/>
        </p:nvPicPr>
        <p:blipFill rotWithShape="1">
          <a:blip r:embed="rId3">
            <a:alphaModFix/>
          </a:blip>
          <a:srcRect b="59502" l="0" r="0" t="0"/>
          <a:stretch/>
        </p:blipFill>
        <p:spPr>
          <a:xfrm>
            <a:off x="1588075" y="1234050"/>
            <a:ext cx="7336150" cy="2010099"/>
          </a:xfrm>
          <a:prstGeom prst="rect">
            <a:avLst/>
          </a:prstGeom>
          <a:noFill/>
          <a:ln>
            <a:noFill/>
          </a:ln>
        </p:spPr>
      </p:pic>
      <p:sp>
        <p:nvSpPr>
          <p:cNvPr id="942" name="Google Shape;942;p9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43" name="Google Shape;943;p93"/>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Approach phase</a:t>
            </a:r>
            <a:endParaRPr/>
          </a:p>
        </p:txBody>
      </p:sp>
      <p:sp>
        <p:nvSpPr>
          <p:cNvPr id="944" name="Google Shape;944;p93"/>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945" name="Google Shape;945;p93"/>
          <p:cNvPicPr preferRelativeResize="0"/>
          <p:nvPr/>
        </p:nvPicPr>
        <p:blipFill>
          <a:blip r:embed="rId4">
            <a:alphaModFix/>
          </a:blip>
          <a:stretch>
            <a:fillRect/>
          </a:stretch>
        </p:blipFill>
        <p:spPr>
          <a:xfrm>
            <a:off x="4266625" y="1128175"/>
            <a:ext cx="562200" cy="562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94"/>
          <p:cNvPicPr preferRelativeResize="0"/>
          <p:nvPr/>
        </p:nvPicPr>
        <p:blipFill rotWithShape="1">
          <a:blip r:embed="rId3">
            <a:alphaModFix/>
          </a:blip>
          <a:srcRect b="14252" l="0" r="0" t="40313"/>
          <a:stretch/>
        </p:blipFill>
        <p:spPr>
          <a:xfrm>
            <a:off x="1588075" y="3234900"/>
            <a:ext cx="7336150" cy="2255200"/>
          </a:xfrm>
          <a:prstGeom prst="rect">
            <a:avLst/>
          </a:prstGeom>
          <a:noFill/>
          <a:ln>
            <a:noFill/>
          </a:ln>
        </p:spPr>
      </p:pic>
      <p:sp>
        <p:nvSpPr>
          <p:cNvPr id="952" name="Google Shape;952;p94"/>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53" name="Google Shape;953;p94"/>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Turning phase</a:t>
            </a:r>
            <a:endParaRPr/>
          </a:p>
        </p:txBody>
      </p:sp>
      <p:sp>
        <p:nvSpPr>
          <p:cNvPr id="954" name="Google Shape;954;p94"/>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955" name="Google Shape;955;p94"/>
          <p:cNvPicPr preferRelativeResize="0"/>
          <p:nvPr/>
        </p:nvPicPr>
        <p:blipFill>
          <a:blip r:embed="rId4">
            <a:alphaModFix/>
          </a:blip>
          <a:stretch>
            <a:fillRect/>
          </a:stretch>
        </p:blipFill>
        <p:spPr>
          <a:xfrm rot="-1456892">
            <a:off x="4421475" y="3783275"/>
            <a:ext cx="562201" cy="5622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95"/>
          <p:cNvPicPr preferRelativeResize="0"/>
          <p:nvPr/>
        </p:nvPicPr>
        <p:blipFill rotWithShape="1">
          <a:blip r:embed="rId3">
            <a:alphaModFix/>
          </a:blip>
          <a:srcRect b="0" l="0" r="0" t="84443"/>
          <a:stretch/>
        </p:blipFill>
        <p:spPr>
          <a:xfrm>
            <a:off x="1588075" y="5425399"/>
            <a:ext cx="7336150" cy="772149"/>
          </a:xfrm>
          <a:prstGeom prst="rect">
            <a:avLst/>
          </a:prstGeom>
          <a:noFill/>
          <a:ln>
            <a:noFill/>
          </a:ln>
        </p:spPr>
      </p:pic>
      <p:sp>
        <p:nvSpPr>
          <p:cNvPr id="962" name="Google Shape;962;p95"/>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63" name="Google Shape;963;p95"/>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On path phase</a:t>
            </a:r>
            <a:endParaRPr/>
          </a:p>
        </p:txBody>
      </p:sp>
      <p:sp>
        <p:nvSpPr>
          <p:cNvPr id="964" name="Google Shape;964;p95"/>
          <p:cNvSpPr/>
          <p:nvPr/>
        </p:nvSpPr>
        <p:spPr>
          <a:xfrm>
            <a:off x="679448" y="5647225"/>
            <a:ext cx="10736179" cy="422401"/>
          </a:xfrm>
          <a:custGeom>
            <a:rect b="b" l="l" r="r" t="t"/>
            <a:pathLst>
              <a:path extrusionOk="0" h="29096" w="473220">
                <a:moveTo>
                  <a:pt x="0" y="26988"/>
                </a:moveTo>
                <a:cubicBezTo>
                  <a:pt x="60939" y="26988"/>
                  <a:pt x="286766" y="31486"/>
                  <a:pt x="365636" y="26988"/>
                </a:cubicBezTo>
                <a:cubicBezTo>
                  <a:pt x="444506" y="22490"/>
                  <a:pt x="455289" y="4498"/>
                  <a:pt x="473220" y="0"/>
                </a:cubicBezTo>
              </a:path>
            </a:pathLst>
          </a:custGeom>
          <a:noFill/>
          <a:ln cap="flat" cmpd="sng" w="19050">
            <a:solidFill>
              <a:schemeClr val="dk2"/>
            </a:solidFill>
            <a:prstDash val="solid"/>
            <a:round/>
            <a:headEnd len="med" w="med" type="none"/>
            <a:tailEnd len="med" w="med" type="stealth"/>
          </a:ln>
        </p:spPr>
      </p:sp>
      <p:pic>
        <p:nvPicPr>
          <p:cNvPr id="965" name="Google Shape;965;p95"/>
          <p:cNvPicPr preferRelativeResize="0"/>
          <p:nvPr/>
        </p:nvPicPr>
        <p:blipFill>
          <a:blip r:embed="rId4">
            <a:alphaModFix/>
          </a:blip>
          <a:stretch>
            <a:fillRect/>
          </a:stretch>
        </p:blipFill>
        <p:spPr>
          <a:xfrm rot="5400000">
            <a:off x="7307650" y="5783050"/>
            <a:ext cx="562200" cy="562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96"/>
          <p:cNvPicPr preferRelativeResize="0"/>
          <p:nvPr/>
        </p:nvPicPr>
        <p:blipFill>
          <a:blip r:embed="rId3">
            <a:alphaModFix/>
          </a:blip>
          <a:stretch>
            <a:fillRect/>
          </a:stretch>
        </p:blipFill>
        <p:spPr>
          <a:xfrm>
            <a:off x="368875" y="1234050"/>
            <a:ext cx="7336150" cy="4963499"/>
          </a:xfrm>
          <a:prstGeom prst="rect">
            <a:avLst/>
          </a:prstGeom>
          <a:noFill/>
          <a:ln>
            <a:noFill/>
          </a:ln>
        </p:spPr>
      </p:pic>
      <p:sp>
        <p:nvSpPr>
          <p:cNvPr id="972" name="Google Shape;972;p96"/>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73" name="Google Shape;973;p96"/>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Re-defined</a:t>
            </a:r>
            <a:endParaRPr/>
          </a:p>
        </p:txBody>
      </p:sp>
      <p:sp>
        <p:nvSpPr>
          <p:cNvPr id="974" name="Google Shape;974;p96"/>
          <p:cNvSpPr txBox="1"/>
          <p:nvPr/>
        </p:nvSpPr>
        <p:spPr>
          <a:xfrm>
            <a:off x="7848275" y="2529450"/>
            <a:ext cx="42057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b="1" lang="en-GB" sz="2100"/>
              <a:t>3 Phase sequence </a:t>
            </a:r>
            <a:r>
              <a:rPr lang="en-GB" sz="2100"/>
              <a:t>(Velocity profile, Track error boundary)</a:t>
            </a:r>
            <a:endParaRPr b="1" sz="21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97"/>
          <p:cNvPicPr preferRelativeResize="0"/>
          <p:nvPr/>
        </p:nvPicPr>
        <p:blipFill>
          <a:blip r:embed="rId3">
            <a:alphaModFix/>
          </a:blip>
          <a:stretch>
            <a:fillRect/>
          </a:stretch>
        </p:blipFill>
        <p:spPr>
          <a:xfrm>
            <a:off x="368875" y="1234050"/>
            <a:ext cx="7336150" cy="4963499"/>
          </a:xfrm>
          <a:prstGeom prst="rect">
            <a:avLst/>
          </a:prstGeom>
          <a:noFill/>
          <a:ln>
            <a:noFill/>
          </a:ln>
        </p:spPr>
      </p:pic>
      <p:sp>
        <p:nvSpPr>
          <p:cNvPr id="981" name="Google Shape;981;p97"/>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82" name="Google Shape;982;p97"/>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Re-defined</a:t>
            </a:r>
            <a:endParaRPr/>
          </a:p>
        </p:txBody>
      </p:sp>
      <p:sp>
        <p:nvSpPr>
          <p:cNvPr id="983" name="Google Shape;983;p97"/>
          <p:cNvSpPr txBox="1"/>
          <p:nvPr/>
        </p:nvSpPr>
        <p:spPr>
          <a:xfrm>
            <a:off x="7848275" y="2529450"/>
            <a:ext cx="42057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b="1" lang="en-GB" sz="2100"/>
              <a:t>3 Phase sequence </a:t>
            </a:r>
            <a:r>
              <a:rPr lang="en-GB" sz="2100"/>
              <a:t>(Velocity profile, Track error boundary)</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b="1" lang="en-GB" sz="2100"/>
              <a:t>Acceleration commands</a:t>
            </a:r>
            <a:r>
              <a:rPr lang="en-GB" sz="2100"/>
              <a:t> to guide the vehicle</a:t>
            </a:r>
            <a:endParaRPr b="1" sz="21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98"/>
          <p:cNvPicPr preferRelativeResize="0"/>
          <p:nvPr/>
        </p:nvPicPr>
        <p:blipFill>
          <a:blip r:embed="rId3">
            <a:alphaModFix/>
          </a:blip>
          <a:stretch>
            <a:fillRect/>
          </a:stretch>
        </p:blipFill>
        <p:spPr>
          <a:xfrm>
            <a:off x="368875" y="1234050"/>
            <a:ext cx="7336150" cy="4963499"/>
          </a:xfrm>
          <a:prstGeom prst="rect">
            <a:avLst/>
          </a:prstGeom>
          <a:noFill/>
          <a:ln>
            <a:noFill/>
          </a:ln>
        </p:spPr>
      </p:pic>
      <p:sp>
        <p:nvSpPr>
          <p:cNvPr id="990" name="Google Shape;990;p98"/>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91" name="Google Shape;991;p98"/>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Re-defined</a:t>
            </a:r>
            <a:endParaRPr/>
          </a:p>
        </p:txBody>
      </p:sp>
      <p:sp>
        <p:nvSpPr>
          <p:cNvPr id="992" name="Google Shape;992;p98"/>
          <p:cNvSpPr txBox="1"/>
          <p:nvPr/>
        </p:nvSpPr>
        <p:spPr>
          <a:xfrm>
            <a:off x="7848275" y="2529450"/>
            <a:ext cx="4205700" cy="2770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b="1" lang="en-GB" sz="2100"/>
              <a:t>3 Phase sequence </a:t>
            </a:r>
            <a:r>
              <a:rPr lang="en-GB" sz="2100"/>
              <a:t>(Velocity profile, Track error boundary)</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b="1" lang="en-GB" sz="2100"/>
              <a:t>Acceleration commands</a:t>
            </a:r>
            <a:r>
              <a:rPr lang="en-GB" sz="2100"/>
              <a:t> to guide the vehicle</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GB" sz="2100"/>
              <a:t>While respecting vehicle’s </a:t>
            </a:r>
            <a:r>
              <a:rPr b="1" lang="en-GB" sz="2100"/>
              <a:t>maneuverability</a:t>
            </a:r>
            <a:endParaRPr b="1" sz="2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9"/>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999" name="Google Shape;999;p99"/>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Defining the Ground Velocity Curve</a:t>
            </a:r>
            <a:endParaRPr/>
          </a:p>
        </p:txBody>
      </p:sp>
      <p:sp>
        <p:nvSpPr>
          <p:cNvPr id="1000" name="Google Shape;1000;p99"/>
          <p:cNvSpPr txBox="1"/>
          <p:nvPr/>
        </p:nvSpPr>
        <p:spPr>
          <a:xfrm>
            <a:off x="609250" y="1472500"/>
            <a:ext cx="52785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0000"/>
              </a:buClr>
              <a:buSzPts val="2100"/>
              <a:buChar char="●"/>
            </a:pPr>
            <a:r>
              <a:rPr b="1" lang="en-GB" sz="2100">
                <a:solidFill>
                  <a:srgbClr val="FF0000"/>
                </a:solidFill>
              </a:rPr>
              <a:t>Look-ahead angle</a:t>
            </a:r>
            <a:endParaRPr b="1" sz="2100">
              <a:solidFill>
                <a:srgbClr val="FF0000"/>
              </a:solidFill>
            </a:endParaRPr>
          </a:p>
        </p:txBody>
      </p:sp>
      <p:pic>
        <p:nvPicPr>
          <p:cNvPr id="1001" name="Google Shape;1001;p99"/>
          <p:cNvPicPr preferRelativeResize="0"/>
          <p:nvPr/>
        </p:nvPicPr>
        <p:blipFill>
          <a:blip r:embed="rId3">
            <a:alphaModFix/>
          </a:blip>
          <a:stretch>
            <a:fillRect/>
          </a:stretch>
        </p:blipFill>
        <p:spPr>
          <a:xfrm>
            <a:off x="6442276" y="1328350"/>
            <a:ext cx="5492076" cy="480311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1008" name="Google Shape;1008;p100"/>
          <p:cNvSpPr txBox="1"/>
          <p:nvPr>
            <p:ph type="title"/>
          </p:nvPr>
        </p:nvSpPr>
        <p:spPr>
          <a:xfrm>
            <a:off x="323850" y="620720"/>
            <a:ext cx="11538000" cy="5622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Problem Definition: Defining the Ground Velocity Curve</a:t>
            </a:r>
            <a:endParaRPr/>
          </a:p>
        </p:txBody>
      </p:sp>
      <p:sp>
        <p:nvSpPr>
          <p:cNvPr id="1009" name="Google Shape;1009;p100"/>
          <p:cNvSpPr txBox="1"/>
          <p:nvPr/>
        </p:nvSpPr>
        <p:spPr>
          <a:xfrm>
            <a:off x="609250" y="1472500"/>
            <a:ext cx="5278500" cy="1154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B7B7B7"/>
              </a:buClr>
              <a:buSzPts val="2100"/>
              <a:buChar char="●"/>
            </a:pPr>
            <a:r>
              <a:rPr b="1" lang="en-GB" sz="2100">
                <a:solidFill>
                  <a:srgbClr val="B7B7B7"/>
                </a:solidFill>
              </a:rPr>
              <a:t>Look-ahead angle</a:t>
            </a:r>
            <a:endParaRPr b="1" sz="2100">
              <a:solidFill>
                <a:srgbClr val="B7B7B7"/>
              </a:solidFill>
            </a:endParaRPr>
          </a:p>
          <a:p>
            <a:pPr indent="-361950" lvl="0" marL="457200" rtl="0" algn="l">
              <a:spcBef>
                <a:spcPts val="0"/>
              </a:spcBef>
              <a:spcAft>
                <a:spcPts val="0"/>
              </a:spcAft>
              <a:buClr>
                <a:srgbClr val="B7B7B7"/>
              </a:buClr>
              <a:buSzPts val="2100"/>
              <a:buChar char="●"/>
            </a:pPr>
            <a:r>
              <a:rPr b="1" lang="en-GB" sz="2100">
                <a:solidFill>
                  <a:srgbClr val="B7B7B7"/>
                </a:solidFill>
              </a:rPr>
              <a:t>Path parallel / orthogonal velocity</a:t>
            </a:r>
            <a:endParaRPr b="1" sz="2100">
              <a:solidFill>
                <a:srgbClr val="B7B7B7"/>
              </a:solidFill>
            </a:endParaRPr>
          </a:p>
          <a:p>
            <a:pPr indent="-361950" lvl="0" marL="457200" rtl="0" algn="l">
              <a:spcBef>
                <a:spcPts val="0"/>
              </a:spcBef>
              <a:spcAft>
                <a:spcPts val="0"/>
              </a:spcAft>
              <a:buSzPts val="2100"/>
              <a:buChar char="●"/>
            </a:pPr>
            <a:r>
              <a:rPr b="1" lang="en-GB" sz="2100"/>
              <a:t>Track error boundary</a:t>
            </a:r>
            <a:endParaRPr b="1" sz="2100"/>
          </a:p>
        </p:txBody>
      </p:sp>
      <p:pic>
        <p:nvPicPr>
          <p:cNvPr id="1010" name="Google Shape;1010;p100"/>
          <p:cNvPicPr preferRelativeResize="0"/>
          <p:nvPr/>
        </p:nvPicPr>
        <p:blipFill>
          <a:blip r:embed="rId3">
            <a:alphaModFix/>
          </a:blip>
          <a:stretch>
            <a:fillRect/>
          </a:stretch>
        </p:blipFill>
        <p:spPr>
          <a:xfrm>
            <a:off x="6443550" y="1368995"/>
            <a:ext cx="5512543" cy="48210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200" name="Google Shape;200;p20"/>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Limitation of conventional Fixed Wing Path Following</a:t>
            </a:r>
            <a:endParaRPr/>
          </a:p>
        </p:txBody>
      </p:sp>
      <p:pic>
        <p:nvPicPr>
          <p:cNvPr id="201" name="Google Shape;201;p20"/>
          <p:cNvPicPr preferRelativeResize="0"/>
          <p:nvPr/>
        </p:nvPicPr>
        <p:blipFill>
          <a:blip r:embed="rId3">
            <a:alphaModFix/>
          </a:blip>
          <a:stretch>
            <a:fillRect/>
          </a:stretch>
        </p:blipFill>
        <p:spPr>
          <a:xfrm>
            <a:off x="895924" y="1364126"/>
            <a:ext cx="2344800" cy="2384075"/>
          </a:xfrm>
          <a:prstGeom prst="rect">
            <a:avLst/>
          </a:prstGeom>
          <a:noFill/>
          <a:ln>
            <a:noFill/>
          </a:ln>
        </p:spPr>
      </p:pic>
      <p:sp>
        <p:nvSpPr>
          <p:cNvPr id="202" name="Google Shape;202;p20"/>
          <p:cNvSpPr txBox="1"/>
          <p:nvPr>
            <p:ph idx="4294967295" type="body"/>
          </p:nvPr>
        </p:nvSpPr>
        <p:spPr>
          <a:xfrm>
            <a:off x="3735925" y="1566875"/>
            <a:ext cx="81258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lang="en-GB">
                <a:solidFill>
                  <a:srgbClr val="FF0000"/>
                </a:solidFill>
              </a:rPr>
              <a:t>Fixed Wing</a:t>
            </a:r>
            <a:r>
              <a:rPr lang="en-GB"/>
              <a:t> flies at a constant ‘</a:t>
            </a:r>
            <a:r>
              <a:rPr b="1" lang="en-GB"/>
              <a:t>Nominal speed</a:t>
            </a:r>
            <a:r>
              <a:rPr lang="en-GB"/>
              <a:t>’</a:t>
            </a:r>
            <a:endParaRPr/>
          </a:p>
          <a:p>
            <a:pPr indent="-381000" lvl="0" marL="457200" rtl="0" algn="l">
              <a:spcBef>
                <a:spcPts val="0"/>
              </a:spcBef>
              <a:spcAft>
                <a:spcPts val="0"/>
              </a:spcAft>
              <a:buSzPts val="2400"/>
              <a:buChar char="●"/>
            </a:pPr>
            <a:r>
              <a:rPr lang="en-GB">
                <a:solidFill>
                  <a:srgbClr val="38761D"/>
                </a:solidFill>
              </a:rPr>
              <a:t>Multirotors</a:t>
            </a:r>
            <a:r>
              <a:rPr lang="en-GB"/>
              <a:t> can have a huge speed range, including </a:t>
            </a:r>
            <a:r>
              <a:rPr b="1" lang="en-GB"/>
              <a:t>‘stopping’</a:t>
            </a:r>
            <a:r>
              <a:rPr lang="en-GB"/>
              <a:t>.</a:t>
            </a:r>
            <a:endParaRPr/>
          </a:p>
          <a:p>
            <a:pPr indent="-355600" lvl="1" marL="914400" rtl="0" algn="l">
              <a:spcBef>
                <a:spcPts val="0"/>
              </a:spcBef>
              <a:spcAft>
                <a:spcPts val="0"/>
              </a:spcAft>
              <a:buSzPts val="2000"/>
              <a:buChar char="○"/>
            </a:pPr>
            <a:r>
              <a:rPr lang="en-GB"/>
              <a:t>Using FW guidance on MC results in unintended approach path that isn’t meant for the ground velocity profile</a:t>
            </a:r>
            <a:endParaRPr/>
          </a:p>
        </p:txBody>
      </p:sp>
      <p:pic>
        <p:nvPicPr>
          <p:cNvPr id="203" name="Google Shape;203;p20"/>
          <p:cNvPicPr preferRelativeResize="0"/>
          <p:nvPr/>
        </p:nvPicPr>
        <p:blipFill>
          <a:blip r:embed="rId4">
            <a:alphaModFix/>
          </a:blip>
          <a:stretch>
            <a:fillRect/>
          </a:stretch>
        </p:blipFill>
        <p:spPr>
          <a:xfrm>
            <a:off x="895925" y="3900600"/>
            <a:ext cx="2344800" cy="2384080"/>
          </a:xfrm>
          <a:prstGeom prst="rect">
            <a:avLst/>
          </a:prstGeom>
          <a:noFill/>
          <a:ln>
            <a:noFill/>
          </a:ln>
        </p:spPr>
      </p:pic>
      <p:pic>
        <p:nvPicPr>
          <p:cNvPr id="204" name="Google Shape;204;p20"/>
          <p:cNvPicPr preferRelativeResize="0"/>
          <p:nvPr/>
        </p:nvPicPr>
        <p:blipFill>
          <a:blip r:embed="rId5">
            <a:alphaModFix/>
          </a:blip>
          <a:stretch>
            <a:fillRect/>
          </a:stretch>
        </p:blipFill>
        <p:spPr>
          <a:xfrm>
            <a:off x="5486888" y="3545650"/>
            <a:ext cx="4572000" cy="2571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1"/>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017" name="Google Shape;1017;p101"/>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Evaluation</a:t>
            </a:r>
            <a:endParaRPr/>
          </a:p>
        </p:txBody>
      </p:sp>
      <p:sp>
        <p:nvSpPr>
          <p:cNvPr id="1018" name="Google Shape;1018;p101"/>
          <p:cNvSpPr txBox="1"/>
          <p:nvPr>
            <p:ph idx="4294967295" type="body"/>
          </p:nvPr>
        </p:nvSpPr>
        <p:spPr>
          <a:xfrm>
            <a:off x="6947125" y="1047024"/>
            <a:ext cx="5240100" cy="2037600"/>
          </a:xfrm>
          <a:prstGeom prst="rect">
            <a:avLst/>
          </a:prstGeom>
        </p:spPr>
        <p:txBody>
          <a:bodyPr anchorCtr="0" anchor="t" bIns="0" lIns="140400" spcFirstLastPara="1" rIns="144000" wrap="square" tIns="0">
            <a:noAutofit/>
          </a:bodyPr>
          <a:lstStyle/>
          <a:p>
            <a:pPr indent="0" lvl="0" marL="0" rtl="0" algn="l">
              <a:spcBef>
                <a:spcPts val="500"/>
              </a:spcBef>
              <a:spcAft>
                <a:spcPts val="0"/>
              </a:spcAft>
              <a:buNone/>
            </a:pPr>
            <a:r>
              <a:rPr b="1" lang="en-GB"/>
              <a:t>Conditions</a:t>
            </a:r>
            <a:endParaRPr b="1"/>
          </a:p>
          <a:p>
            <a:pPr indent="-381000" lvl="0" marL="457200" rtl="0" algn="l">
              <a:spcBef>
                <a:spcPts val="500"/>
              </a:spcBef>
              <a:spcAft>
                <a:spcPts val="0"/>
              </a:spcAft>
              <a:buSzPts val="2400"/>
              <a:buChar char="●"/>
            </a:pPr>
            <a:r>
              <a:rPr lang="en-GB"/>
              <a:t>Track error boundary: 70 m</a:t>
            </a:r>
            <a:endParaRPr/>
          </a:p>
          <a:p>
            <a:pPr indent="-381000" lvl="0" marL="457200" rtl="0" algn="l">
              <a:spcBef>
                <a:spcPts val="0"/>
              </a:spcBef>
              <a:spcAft>
                <a:spcPts val="0"/>
              </a:spcAft>
              <a:buSzPts val="2400"/>
              <a:buChar char="●"/>
            </a:pPr>
            <a:r>
              <a:rPr lang="en-GB"/>
              <a:t>Approach speed: 10 m/s</a:t>
            </a:r>
            <a:endParaRPr/>
          </a:p>
          <a:p>
            <a:pPr indent="-381000" lvl="0" marL="457200" rtl="0" algn="l">
              <a:spcBef>
                <a:spcPts val="0"/>
              </a:spcBef>
              <a:spcAft>
                <a:spcPts val="0"/>
              </a:spcAft>
              <a:buSzPts val="2400"/>
              <a:buChar char="●"/>
            </a:pPr>
            <a:r>
              <a:rPr lang="en-GB"/>
              <a:t>Speed on path: 15 m/s</a:t>
            </a:r>
            <a:endParaRPr/>
          </a:p>
        </p:txBody>
      </p:sp>
      <p:graphicFrame>
        <p:nvGraphicFramePr>
          <p:cNvPr id="1019" name="Google Shape;1019;p101"/>
          <p:cNvGraphicFramePr/>
          <p:nvPr/>
        </p:nvGraphicFramePr>
        <p:xfrm>
          <a:off x="800075" y="3025000"/>
          <a:ext cx="3000000" cy="3000000"/>
        </p:xfrm>
        <a:graphic>
          <a:graphicData uri="http://schemas.openxmlformats.org/drawingml/2006/table">
            <a:tbl>
              <a:tblPr>
                <a:noFill/>
                <a:tableStyleId>{97DA167F-F3F5-411F-85BB-820E4AB75AF4}</a:tableStyleId>
              </a:tblPr>
              <a:tblGrid>
                <a:gridCol w="3427425"/>
                <a:gridCol w="3427425"/>
                <a:gridCol w="3427425"/>
              </a:tblGrid>
              <a:tr h="381000">
                <a:tc>
                  <a:txBody>
                    <a:bodyPr/>
                    <a:lstStyle/>
                    <a:p>
                      <a:pPr indent="0" lvl="0" marL="0" rtl="0" algn="ctr">
                        <a:spcBef>
                          <a:spcPts val="0"/>
                        </a:spcBef>
                        <a:spcAft>
                          <a:spcPts val="0"/>
                        </a:spcAft>
                        <a:buNone/>
                      </a:pPr>
                      <a:r>
                        <a:rPr b="1" lang="en-GB" sz="1800"/>
                        <a:t>Criteria</a:t>
                      </a:r>
                      <a:endParaRPr b="1" sz="1800"/>
                    </a:p>
                  </a:txBody>
                  <a:tcPr marT="91425" marB="91425" marR="91425" marL="91425"/>
                </a:tc>
                <a:tc>
                  <a:txBody>
                    <a:bodyPr/>
                    <a:lstStyle/>
                    <a:p>
                      <a:pPr indent="0" lvl="0" marL="0" rtl="0" algn="ctr">
                        <a:spcBef>
                          <a:spcPts val="0"/>
                        </a:spcBef>
                        <a:spcAft>
                          <a:spcPts val="0"/>
                        </a:spcAft>
                        <a:buNone/>
                      </a:pPr>
                      <a:r>
                        <a:rPr b="1" lang="en-GB" sz="1800"/>
                        <a:t>Unicyclic</a:t>
                      </a:r>
                      <a:endParaRPr b="1" sz="1800"/>
                    </a:p>
                  </a:txBody>
                  <a:tcPr marT="91425" marB="91425" marR="91425" marL="91425"/>
                </a:tc>
                <a:tc>
                  <a:txBody>
                    <a:bodyPr/>
                    <a:lstStyle/>
                    <a:p>
                      <a:pPr indent="0" lvl="0" marL="0" rtl="0" algn="ctr">
                        <a:spcBef>
                          <a:spcPts val="0"/>
                        </a:spcBef>
                        <a:spcAft>
                          <a:spcPts val="0"/>
                        </a:spcAft>
                        <a:buNone/>
                      </a:pPr>
                      <a:r>
                        <a:rPr b="1" lang="en-GB" sz="1800"/>
                        <a:t>Hybrid Unicyclic</a:t>
                      </a:r>
                      <a:endParaRPr b="1" sz="1800"/>
                    </a:p>
                  </a:txBody>
                  <a:tcPr marT="91425" marB="91425" marR="91425" marL="91425"/>
                </a:tc>
              </a:tr>
              <a:tr h="381000">
                <a:tc>
                  <a:txBody>
                    <a:bodyPr/>
                    <a:lstStyle/>
                    <a:p>
                      <a:pPr indent="0" lvl="0" marL="0" rtl="0" algn="ctr">
                        <a:spcBef>
                          <a:spcPts val="0"/>
                        </a:spcBef>
                        <a:spcAft>
                          <a:spcPts val="0"/>
                        </a:spcAft>
                        <a:buNone/>
                      </a:pPr>
                      <a:r>
                        <a:rPr lang="en-GB" sz="1800"/>
                        <a:t>Time to Converge</a:t>
                      </a:r>
                      <a:endParaRPr sz="1800"/>
                    </a:p>
                  </a:txBody>
                  <a:tcPr marT="91425" marB="91425" marR="91425" marL="91425"/>
                </a:tc>
                <a:tc>
                  <a:txBody>
                    <a:bodyPr/>
                    <a:lstStyle/>
                    <a:p>
                      <a:pPr indent="0" lvl="0" marL="0" rtl="0" algn="ctr">
                        <a:spcBef>
                          <a:spcPts val="0"/>
                        </a:spcBef>
                        <a:spcAft>
                          <a:spcPts val="0"/>
                        </a:spcAft>
                        <a:buNone/>
                      </a:pPr>
                      <a:r>
                        <a:rPr lang="en-GB" sz="1800"/>
                        <a:t>12.5 seconds</a:t>
                      </a:r>
                      <a:endParaRPr sz="1800"/>
                    </a:p>
                  </a:txBody>
                  <a:tcPr marT="91425" marB="91425" marR="91425" marL="91425"/>
                </a:tc>
                <a:tc>
                  <a:txBody>
                    <a:bodyPr/>
                    <a:lstStyle/>
                    <a:p>
                      <a:pPr indent="0" lvl="0" marL="0" rtl="0" algn="ctr">
                        <a:spcBef>
                          <a:spcPts val="0"/>
                        </a:spcBef>
                        <a:spcAft>
                          <a:spcPts val="0"/>
                        </a:spcAft>
                        <a:buNone/>
                      </a:pPr>
                      <a:r>
                        <a:rPr lang="en-GB" sz="1800"/>
                        <a:t>21.2 seconds</a:t>
                      </a:r>
                      <a:endParaRPr sz="1800"/>
                    </a:p>
                  </a:txBody>
                  <a:tcPr marT="91425" marB="91425" marR="91425" marL="91425"/>
                </a:tc>
              </a:tr>
              <a:tr h="381000">
                <a:tc>
                  <a:txBody>
                    <a:bodyPr/>
                    <a:lstStyle/>
                    <a:p>
                      <a:pPr indent="0" lvl="0" marL="0" rtl="0" algn="ctr">
                        <a:spcBef>
                          <a:spcPts val="0"/>
                        </a:spcBef>
                        <a:spcAft>
                          <a:spcPts val="0"/>
                        </a:spcAft>
                        <a:buNone/>
                      </a:pPr>
                      <a:r>
                        <a:rPr lang="en-GB" sz="1800"/>
                        <a:t>Converging path parallel travel</a:t>
                      </a:r>
                      <a:endParaRPr sz="1800"/>
                    </a:p>
                  </a:txBody>
                  <a:tcPr marT="91425" marB="91425" marR="91425" marL="91425"/>
                </a:tc>
                <a:tc>
                  <a:txBody>
                    <a:bodyPr/>
                    <a:lstStyle/>
                    <a:p>
                      <a:pPr indent="0" lvl="0" marL="0" rtl="0" algn="ctr">
                        <a:spcBef>
                          <a:spcPts val="0"/>
                        </a:spcBef>
                        <a:spcAft>
                          <a:spcPts val="0"/>
                        </a:spcAft>
                        <a:buNone/>
                      </a:pPr>
                      <a:r>
                        <a:rPr lang="en-GB" sz="1800"/>
                        <a:t>82 m</a:t>
                      </a:r>
                      <a:endParaRPr sz="1800"/>
                    </a:p>
                  </a:txBody>
                  <a:tcPr marT="91425" marB="91425" marR="91425" marL="91425"/>
                </a:tc>
                <a:tc>
                  <a:txBody>
                    <a:bodyPr/>
                    <a:lstStyle/>
                    <a:p>
                      <a:pPr indent="0" lvl="0" marL="0" rtl="0" algn="ctr">
                        <a:spcBef>
                          <a:spcPts val="0"/>
                        </a:spcBef>
                        <a:spcAft>
                          <a:spcPts val="0"/>
                        </a:spcAft>
                        <a:buNone/>
                      </a:pPr>
                      <a:r>
                        <a:rPr lang="en-GB" sz="1800"/>
                        <a:t>82 m</a:t>
                      </a:r>
                      <a:endParaRPr sz="1800"/>
                    </a:p>
                  </a:txBody>
                  <a:tcPr marT="91425" marB="91425" marR="91425" marL="91425"/>
                </a:tc>
              </a:tr>
              <a:tr h="381000">
                <a:tc>
                  <a:txBody>
                    <a:bodyPr/>
                    <a:lstStyle/>
                    <a:p>
                      <a:pPr indent="0" lvl="0" marL="0" rtl="0" algn="ctr">
                        <a:spcBef>
                          <a:spcPts val="0"/>
                        </a:spcBef>
                        <a:spcAft>
                          <a:spcPts val="0"/>
                        </a:spcAft>
                        <a:buNone/>
                      </a:pPr>
                      <a:r>
                        <a:rPr lang="en-GB" sz="1800"/>
                        <a:t>Ground speed monotonicity</a:t>
                      </a:r>
                      <a:endParaRPr sz="1800"/>
                    </a:p>
                  </a:txBody>
                  <a:tcPr marT="91425" marB="91425" marR="91425" marL="91425"/>
                </a:tc>
                <a:tc>
                  <a:txBody>
                    <a:bodyPr/>
                    <a:lstStyle/>
                    <a:p>
                      <a:pPr indent="0" lvl="0" marL="0" rtl="0" algn="ctr">
                        <a:spcBef>
                          <a:spcPts val="0"/>
                        </a:spcBef>
                        <a:spcAft>
                          <a:spcPts val="0"/>
                        </a:spcAft>
                        <a:buNone/>
                      </a:pPr>
                      <a:r>
                        <a:rPr lang="en-GB" sz="1800"/>
                        <a:t>True</a:t>
                      </a:r>
                      <a:endParaRPr sz="1800"/>
                    </a:p>
                  </a:txBody>
                  <a:tcPr marT="91425" marB="91425" marR="91425" marL="91425"/>
                </a:tc>
                <a:tc>
                  <a:txBody>
                    <a:bodyPr/>
                    <a:lstStyle/>
                    <a:p>
                      <a:pPr indent="0" lvl="0" marL="0" rtl="0" algn="ctr">
                        <a:spcBef>
                          <a:spcPts val="0"/>
                        </a:spcBef>
                        <a:spcAft>
                          <a:spcPts val="0"/>
                        </a:spcAft>
                        <a:buNone/>
                      </a:pPr>
                      <a:r>
                        <a:rPr lang="en-GB" sz="1800"/>
                        <a:t>True</a:t>
                      </a:r>
                      <a:endParaRPr sz="1800"/>
                    </a:p>
                  </a:txBody>
                  <a:tcPr marT="91425" marB="91425" marR="91425" marL="91425"/>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2"/>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Char char="●"/>
            </a:pPr>
            <a:r>
              <a:rPr b="1" lang="en-GB"/>
              <a:t>INDI based Vector Field Path Following</a:t>
            </a:r>
            <a:r>
              <a:rPr lang="en-GB"/>
              <a:t> [Zhou, 2022]</a:t>
            </a:r>
            <a:endParaRPr/>
          </a:p>
        </p:txBody>
      </p:sp>
      <p:sp>
        <p:nvSpPr>
          <p:cNvPr id="1026" name="Google Shape;1026;p102"/>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027" name="Google Shape;1027;p102"/>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Related Work: Path Following on Hybrid VTOL</a:t>
            </a:r>
            <a:endParaRPr/>
          </a:p>
        </p:txBody>
      </p:sp>
      <p:sp>
        <p:nvSpPr>
          <p:cNvPr id="1028" name="Google Shape;1028;p102"/>
          <p:cNvSpPr txBox="1"/>
          <p:nvPr/>
        </p:nvSpPr>
        <p:spPr>
          <a:xfrm>
            <a:off x="2372700" y="6173850"/>
            <a:ext cx="876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333333"/>
                </a:solidFill>
                <a:highlight>
                  <a:srgbClr val="FFFFFF"/>
                </a:highlight>
              </a:rPr>
              <a:t>Li, Zhou. “Incremental nonlinear dynamic inversion based path-following control for a hybrid quad-plane unmanned aerial vehicle” (2022)</a:t>
            </a:r>
            <a:endParaRPr sz="1000"/>
          </a:p>
        </p:txBody>
      </p:sp>
      <p:pic>
        <p:nvPicPr>
          <p:cNvPr id="1029" name="Google Shape;1029;p102"/>
          <p:cNvPicPr preferRelativeResize="0"/>
          <p:nvPr/>
        </p:nvPicPr>
        <p:blipFill>
          <a:blip r:embed="rId3">
            <a:alphaModFix/>
          </a:blip>
          <a:stretch>
            <a:fillRect/>
          </a:stretch>
        </p:blipFill>
        <p:spPr>
          <a:xfrm>
            <a:off x="9824719" y="655950"/>
            <a:ext cx="901550" cy="901550"/>
          </a:xfrm>
          <a:prstGeom prst="rect">
            <a:avLst/>
          </a:prstGeom>
          <a:noFill/>
          <a:ln>
            <a:noFill/>
          </a:ln>
        </p:spPr>
      </p:pic>
      <p:pic>
        <p:nvPicPr>
          <p:cNvPr id="1030" name="Google Shape;1030;p102"/>
          <p:cNvPicPr preferRelativeResize="0"/>
          <p:nvPr/>
        </p:nvPicPr>
        <p:blipFill>
          <a:blip r:embed="rId4">
            <a:alphaModFix/>
          </a:blip>
          <a:stretch>
            <a:fillRect/>
          </a:stretch>
        </p:blipFill>
        <p:spPr>
          <a:xfrm>
            <a:off x="10891516" y="655948"/>
            <a:ext cx="901550" cy="901550"/>
          </a:xfrm>
          <a:prstGeom prst="rect">
            <a:avLst/>
          </a:prstGeom>
          <a:noFill/>
          <a:ln>
            <a:noFill/>
          </a:ln>
        </p:spPr>
      </p:pic>
      <p:pic>
        <p:nvPicPr>
          <p:cNvPr id="1031" name="Google Shape;1031;p102"/>
          <p:cNvPicPr preferRelativeResize="0"/>
          <p:nvPr/>
        </p:nvPicPr>
        <p:blipFill>
          <a:blip r:embed="rId5">
            <a:alphaModFix/>
          </a:blip>
          <a:stretch>
            <a:fillRect/>
          </a:stretch>
        </p:blipFill>
        <p:spPr>
          <a:xfrm>
            <a:off x="637900" y="2024075"/>
            <a:ext cx="4371575" cy="3933926"/>
          </a:xfrm>
          <a:prstGeom prst="rect">
            <a:avLst/>
          </a:prstGeom>
          <a:noFill/>
          <a:ln>
            <a:noFill/>
          </a:ln>
        </p:spPr>
      </p:pic>
      <p:pic>
        <p:nvPicPr>
          <p:cNvPr id="1032" name="Google Shape;1032;p102"/>
          <p:cNvPicPr preferRelativeResize="0"/>
          <p:nvPr/>
        </p:nvPicPr>
        <p:blipFill>
          <a:blip r:embed="rId6">
            <a:alphaModFix/>
          </a:blip>
          <a:stretch>
            <a:fillRect/>
          </a:stretch>
        </p:blipFill>
        <p:spPr>
          <a:xfrm>
            <a:off x="5865825" y="2470925"/>
            <a:ext cx="4954000" cy="30402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03"/>
          <p:cNvSpPr txBox="1"/>
          <p:nvPr>
            <p:ph idx="1" type="body"/>
          </p:nvPr>
        </p:nvSpPr>
        <p:spPr>
          <a:xfrm>
            <a:off x="323850" y="1566864"/>
            <a:ext cx="11538000" cy="4209900"/>
          </a:xfrm>
          <a:prstGeom prst="rect">
            <a:avLst/>
          </a:prstGeom>
        </p:spPr>
        <p:txBody>
          <a:bodyPr anchorCtr="0" anchor="t" bIns="0" lIns="140400" spcFirstLastPara="1" rIns="144000" wrap="square" tIns="0">
            <a:noAutofit/>
          </a:bodyPr>
          <a:lstStyle/>
          <a:p>
            <a:pPr indent="-381000" lvl="0" marL="457200" rtl="0" algn="l">
              <a:spcBef>
                <a:spcPts val="500"/>
              </a:spcBef>
              <a:spcAft>
                <a:spcPts val="0"/>
              </a:spcAft>
              <a:buSzPts val="2400"/>
              <a:buAutoNum type="arabicPeriod"/>
            </a:pPr>
            <a:r>
              <a:rPr lang="en-GB" u="sng">
                <a:solidFill>
                  <a:schemeClr val="hlink"/>
                </a:solidFill>
                <a:hlinkClick r:id="rId3"/>
              </a:rPr>
              <a:t>https://www.pix4d.com/blog/modelling-matterhorn/</a:t>
            </a:r>
            <a:endParaRPr/>
          </a:p>
          <a:p>
            <a:pPr indent="-381000" lvl="0" marL="457200" rtl="0" algn="l">
              <a:spcBef>
                <a:spcPts val="0"/>
              </a:spcBef>
              <a:spcAft>
                <a:spcPts val="0"/>
              </a:spcAft>
              <a:buSzPts val="2400"/>
              <a:buAutoNum type="arabicPeriod"/>
            </a:pPr>
            <a:r>
              <a:rPr lang="en-GB" u="sng">
                <a:solidFill>
                  <a:schemeClr val="hlink"/>
                </a:solidFill>
                <a:hlinkClick r:id="rId4"/>
              </a:rPr>
              <a:t>https://tenor.com/view/who-cares-meme-gif-24186451</a:t>
            </a:r>
            <a:endParaRPr/>
          </a:p>
          <a:p>
            <a:pPr indent="-381000" lvl="0" marL="457200" rtl="0" algn="l">
              <a:spcBef>
                <a:spcPts val="0"/>
              </a:spcBef>
              <a:spcAft>
                <a:spcPts val="0"/>
              </a:spcAft>
              <a:buSzPts val="2400"/>
              <a:buAutoNum type="arabicPeriod"/>
            </a:pPr>
            <a:r>
              <a:t/>
            </a:r>
            <a:endParaRPr/>
          </a:p>
        </p:txBody>
      </p:sp>
      <p:sp>
        <p:nvSpPr>
          <p:cNvPr id="1039" name="Google Shape;1039;p103"/>
          <p:cNvSpPr txBox="1"/>
          <p:nvPr>
            <p:ph idx="12" type="sldNum"/>
          </p:nvPr>
        </p:nvSpPr>
        <p:spPr>
          <a:xfrm>
            <a:off x="11624905" y="6308726"/>
            <a:ext cx="355500" cy="4683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GB"/>
              <a:t>‹#›</a:t>
            </a:fld>
            <a:endParaRPr/>
          </a:p>
        </p:txBody>
      </p:sp>
      <p:sp>
        <p:nvSpPr>
          <p:cNvPr id="1040" name="Google Shape;1040;p103"/>
          <p:cNvSpPr txBox="1"/>
          <p:nvPr>
            <p:ph type="title"/>
          </p:nvPr>
        </p:nvSpPr>
        <p:spPr>
          <a:xfrm>
            <a:off x="323850" y="620714"/>
            <a:ext cx="11538000" cy="972000"/>
          </a:xfrm>
          <a:prstGeom prst="rect">
            <a:avLst/>
          </a:prstGeom>
        </p:spPr>
        <p:txBody>
          <a:bodyPr anchorCtr="0" anchor="t" bIns="0" lIns="144000" spcFirstLastPara="1" rIns="144000" wrap="square" tIns="54000">
            <a:noAutofit/>
          </a:bodyPr>
          <a:lstStyle/>
          <a:p>
            <a:pPr indent="0" lvl="0" marL="0" rtl="0" algn="l">
              <a:spcBef>
                <a:spcPts val="0"/>
              </a:spcBef>
              <a:spcAft>
                <a:spcPts val="0"/>
              </a:spcAft>
              <a:buNone/>
            </a:pPr>
            <a:r>
              <a:rPr lang="en-GB"/>
              <a:t>References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th_praesentation_16zu9_ETH1">
  <a:themeElements>
    <a:clrScheme name="ETH 1 - Externe Kommunikation">
      <a:dk1>
        <a:srgbClr val="000000"/>
      </a:dk1>
      <a:lt1>
        <a:srgbClr val="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